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79" r:id="rId11"/>
    <p:sldId id="265" r:id="rId12"/>
    <p:sldId id="266" r:id="rId13"/>
    <p:sldId id="267" r:id="rId14"/>
    <p:sldId id="268" r:id="rId15"/>
    <p:sldId id="269" r:id="rId16"/>
    <p:sldId id="270" r:id="rId17"/>
    <p:sldId id="271" r:id="rId18"/>
    <p:sldId id="273" r:id="rId19"/>
    <p:sldId id="274" r:id="rId20"/>
    <p:sldId id="275" r:id="rId21"/>
    <p:sldId id="281" r:id="rId22"/>
    <p:sldId id="276" r:id="rId23"/>
    <p:sldId id="277" r:id="rId24"/>
    <p:sldId id="278"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71"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sorterViewPr>
    <p:cViewPr>
      <p:scale>
        <a:sx n="1" d="1"/>
        <a:sy n="1" d="1"/>
      </p:scale>
      <p:origin x="0" y="-45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C text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0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C text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78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C text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504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660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8D8B-4AE1-4C55-9871-0AAF32E022A8}"/>
              </a:ext>
            </a:extLst>
          </p:cNvPr>
          <p:cNvSpPr>
            <a:spLocks noGrp="1"/>
          </p:cNvSpPr>
          <p:nvPr>
            <p:ph type="ctrTitle" idx="4294967295"/>
          </p:nvPr>
        </p:nvSpPr>
        <p:spPr>
          <a:xfrm>
            <a:off x="2723950" y="2035276"/>
            <a:ext cx="8595360" cy="2157413"/>
          </a:xfrm>
          <a:prstGeom prst="rect">
            <a:avLst/>
          </a:prstGeom>
        </p:spPr>
        <p:txBody>
          <a:bodyPr anchor="t">
            <a:normAutofit/>
          </a:bodyPr>
          <a:lstStyle/>
          <a:p>
            <a:r>
              <a:rPr lang="en-GB" sz="4800" b="1" dirty="0">
                <a:latin typeface="Arial" panose="020B0604020202020204" pitchFamily="34" charset="0"/>
                <a:ea typeface="Tahoma" panose="020B0604030504040204" pitchFamily="34" charset="0"/>
                <a:cs typeface="Arial" panose="020B0604020202020204" pitchFamily="34" charset="0"/>
              </a:rPr>
              <a:t>Domestic Violence and Rape</a:t>
            </a:r>
            <a:br>
              <a:rPr lang="en-GB" sz="4800" b="1" dirty="0">
                <a:latin typeface="Arial" panose="020B0604020202020204" pitchFamily="34" charset="0"/>
                <a:ea typeface="Tahoma" panose="020B060403050404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A survivor’s story</a:t>
            </a:r>
            <a:endParaRPr lang="en-GB" sz="4800" b="1"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52618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718420-D2FC-8E80-E2C4-9FFA260E1A04}"/>
              </a:ext>
            </a:extLst>
          </p:cNvPr>
          <p:cNvSpPr txBox="1"/>
          <p:nvPr/>
        </p:nvSpPr>
        <p:spPr>
          <a:xfrm>
            <a:off x="1642527" y="1071327"/>
            <a:ext cx="5225143" cy="1908728"/>
          </a:xfrm>
          <a:prstGeom prst="rect">
            <a:avLst/>
          </a:prstGeom>
          <a:noFill/>
        </p:spPr>
        <p:txBody>
          <a:bodyPr wrap="square" rtlCol="0">
            <a:spAutoFit/>
          </a:bodyPr>
          <a:lstStyle/>
          <a:p>
            <a:pPr>
              <a:lnSpc>
                <a:spcPts val="2400"/>
              </a:lnSpc>
            </a:pPr>
            <a:r>
              <a:rPr lang="en-GB" sz="1600" dirty="0">
                <a:latin typeface="Arial" panose="020B0604020202020204" pitchFamily="34" charset="0"/>
                <a:cs typeface="Arial" panose="020B0604020202020204" pitchFamily="34" charset="0"/>
              </a:rPr>
              <a:t>She regularly attended church and had for most of her life. She was relatively new to her local church after moving to the area only a couple of years previously. She enjoyed going and stayed after service for refreshments. She was shy but people made her feel welcome and chatted with her kindly.</a:t>
            </a:r>
          </a:p>
        </p:txBody>
      </p:sp>
      <p:sp>
        <p:nvSpPr>
          <p:cNvPr id="4" name="TextBox 3">
            <a:extLst>
              <a:ext uri="{FF2B5EF4-FFF2-40B4-BE49-F238E27FC236}">
                <a16:creationId xmlns:a16="http://schemas.microsoft.com/office/drawing/2014/main" id="{5CCF65FE-1B7E-0B0B-38D6-89C7660F733D}"/>
              </a:ext>
            </a:extLst>
          </p:cNvPr>
          <p:cNvSpPr txBox="1"/>
          <p:nvPr/>
        </p:nvSpPr>
        <p:spPr>
          <a:xfrm>
            <a:off x="5823516" y="3195495"/>
            <a:ext cx="5598368" cy="2524281"/>
          </a:xfrm>
          <a:prstGeom prst="rect">
            <a:avLst/>
          </a:prstGeom>
          <a:noFill/>
        </p:spPr>
        <p:txBody>
          <a:bodyPr wrap="square" rtlCol="0">
            <a:spAutoFit/>
          </a:bodyPr>
          <a:lstStyle/>
          <a:p>
            <a:pPr>
              <a:lnSpc>
                <a:spcPts val="2400"/>
              </a:lnSpc>
            </a:pPr>
            <a:r>
              <a:rPr lang="en-GB" sz="1600" dirty="0">
                <a:latin typeface="Arial" panose="020B0604020202020204" pitchFamily="34" charset="0"/>
                <a:cs typeface="Arial" panose="020B0604020202020204" pitchFamily="34" charset="0"/>
              </a:rPr>
              <a:t>As the level of abuse grew the signs were obvious. People noticed the bruises. She found it harder to make eye contact and retreated into herself. But she kept staying for refreshments after service. However people withdrew from her. They would drop their heads as she came to the hatch for a drink. Nobody sat next to her in the hall any more. People gathered in small groups, whispering and glancing at her. She felt ashamed. Eventually she stopped going.</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31577" y="545419"/>
            <a:ext cx="3651955" cy="2434636"/>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5081" y="3195495"/>
            <a:ext cx="3856772" cy="2533264"/>
          </a:xfrm>
          <a:prstGeom prst="rect">
            <a:avLst/>
          </a:prstGeom>
        </p:spPr>
      </p:pic>
    </p:spTree>
    <p:extLst>
      <p:ext uri="{BB962C8B-B14F-4D97-AF65-F5344CB8AC3E}">
        <p14:creationId xmlns:p14="http://schemas.microsoft.com/office/powerpoint/2010/main" val="2633572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6292D-86D3-4DA3-B0DC-CE39259ED248}"/>
              </a:ext>
            </a:extLst>
          </p:cNvPr>
          <p:cNvSpPr txBox="1"/>
          <p:nvPr/>
        </p:nvSpPr>
        <p:spPr>
          <a:xfrm>
            <a:off x="7007086" y="2293259"/>
            <a:ext cx="4375266" cy="2955229"/>
          </a:xfrm>
          <a:prstGeom prst="rect">
            <a:avLst/>
          </a:prstGeom>
        </p:spPr>
        <p:txBody>
          <a:bodyPr vert="horz" lIns="91440" tIns="45720" rIns="91440" bIns="45720" rtlCol="0" anchor="t">
            <a:normAutofit/>
          </a:bodyPr>
          <a:lstStyle/>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Over the next few months the beatings got worse. </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Totally isolated from the outside world, there was no holding him back. </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He had stopped working to be with her all the time.</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68443" y="2062942"/>
            <a:ext cx="5123798" cy="3415865"/>
          </a:xfrm>
          <a:prstGeom prst="rect">
            <a:avLst/>
          </a:prstGeom>
        </p:spPr>
      </p:pic>
    </p:spTree>
    <p:extLst>
      <p:ext uri="{BB962C8B-B14F-4D97-AF65-F5344CB8AC3E}">
        <p14:creationId xmlns:p14="http://schemas.microsoft.com/office/powerpoint/2010/main" val="361059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51B4D6-884F-43D5-B120-8B4637253E04}"/>
              </a:ext>
            </a:extLst>
          </p:cNvPr>
          <p:cNvSpPr txBox="1"/>
          <p:nvPr/>
        </p:nvSpPr>
        <p:spPr>
          <a:xfrm>
            <a:off x="1438102" y="1438327"/>
            <a:ext cx="4879571" cy="2582470"/>
          </a:xfrm>
          <a:prstGeom prst="rect">
            <a:avLst/>
          </a:prstGeom>
        </p:spPr>
        <p:txBody>
          <a:bodyPr vert="horz" lIns="91440" tIns="45720" rIns="91440" bIns="45720" rtlCol="0">
            <a:noAutofit/>
          </a:bodyPr>
          <a:lstStyle/>
          <a:p>
            <a:pPr>
              <a:lnSpc>
                <a:spcPts val="2800"/>
              </a:lnSpc>
              <a:spcAft>
                <a:spcPts val="800"/>
              </a:spcAft>
              <a:buClr>
                <a:schemeClr val="accent2"/>
              </a:buClr>
            </a:pPr>
            <a:r>
              <a:rPr lang="en-US" sz="2000" dirty="0">
                <a:effectLst/>
                <a:latin typeface="Arial" panose="020B0604020202020204" pitchFamily="34" charset="0"/>
                <a:cs typeface="Arial" panose="020B0604020202020204" pitchFamily="34" charset="0"/>
              </a:rPr>
              <a:t>She had always suffered with blackout seizures but these became more frequent and then she started with convulsive fits, especially at night.</a:t>
            </a:r>
          </a:p>
          <a:p>
            <a:pPr>
              <a:lnSpc>
                <a:spcPts val="2800"/>
              </a:lnSpc>
              <a:spcAft>
                <a:spcPts val="800"/>
              </a:spcAft>
              <a:buClr>
                <a:schemeClr val="accent2"/>
              </a:buClr>
            </a:pPr>
            <a:r>
              <a:rPr lang="en-US" sz="2000" dirty="0">
                <a:effectLst/>
                <a:latin typeface="Arial" panose="020B0604020202020204" pitchFamily="34" charset="0"/>
                <a:cs typeface="Arial" panose="020B0604020202020204" pitchFamily="34" charset="0"/>
              </a:rPr>
              <a:t>He had been forcing her to have sex for months but once the convulsive fits started he would take advantage of her inability to fight back and the rapes became a nightly thing causing her intimate injuries. </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33804" y="1529770"/>
            <a:ext cx="5136870" cy="3424580"/>
          </a:xfrm>
          <a:prstGeom prst="rect">
            <a:avLst/>
          </a:prstGeom>
        </p:spPr>
      </p:pic>
    </p:spTree>
    <p:extLst>
      <p:ext uri="{BB962C8B-B14F-4D97-AF65-F5344CB8AC3E}">
        <p14:creationId xmlns:p14="http://schemas.microsoft.com/office/powerpoint/2010/main" val="401068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AA4121-4ABE-4F31-A3A6-58E00ECD481C}"/>
              </a:ext>
            </a:extLst>
          </p:cNvPr>
          <p:cNvSpPr txBox="1"/>
          <p:nvPr/>
        </p:nvSpPr>
        <p:spPr>
          <a:xfrm>
            <a:off x="5045825" y="1179994"/>
            <a:ext cx="6384175" cy="5260413"/>
          </a:xfrm>
          <a:prstGeom prst="rect">
            <a:avLst/>
          </a:prstGeom>
        </p:spPr>
        <p:txBody>
          <a:bodyPr vert="horz" lIns="91440" tIns="45720" rIns="91440" bIns="45720" rtlCol="0">
            <a:noAutofit/>
          </a:bodyPr>
          <a:lstStyle/>
          <a:p>
            <a:pPr>
              <a:lnSpc>
                <a:spcPts val="2800"/>
              </a:lnSpc>
              <a:spcAft>
                <a:spcPts val="600"/>
              </a:spcAft>
              <a:buClr>
                <a:schemeClr val="accent2"/>
              </a:buClr>
            </a:pPr>
            <a:r>
              <a:rPr lang="en-US" dirty="0">
                <a:latin typeface="Arial" panose="020B0604020202020204" pitchFamily="34" charset="0"/>
                <a:ea typeface="Tahoma" panose="020B0604030504040204" pitchFamily="34" charset="0"/>
                <a:cs typeface="Arial" panose="020B0604020202020204" pitchFamily="34" charset="0"/>
              </a:rPr>
              <a:t>The police were called on a number of occasions by either herself or her mum but they would just take him away for a while to calm down and then he was allowed to return. She was told to leave him. But it was her mum’s house. Where could she go?</a:t>
            </a:r>
          </a:p>
          <a:p>
            <a:pPr>
              <a:lnSpc>
                <a:spcPts val="2800"/>
              </a:lnSpc>
              <a:spcAft>
                <a:spcPts val="600"/>
              </a:spcAft>
              <a:buClr>
                <a:schemeClr val="accent2"/>
              </a:buClr>
            </a:pPr>
            <a:r>
              <a:rPr lang="en-US" dirty="0">
                <a:latin typeface="Arial" panose="020B0604020202020204" pitchFamily="34" charset="0"/>
                <a:ea typeface="Tahoma" panose="020B0604030504040204" pitchFamily="34" charset="0"/>
                <a:cs typeface="Arial" panose="020B0604020202020204" pitchFamily="34" charset="0"/>
              </a:rPr>
              <a:t>During one very violent incident her mother tried to intervene. He pushed her mother out of the way; she fell and hit her face on a nearby stool. He had never hurt anyone else before. This time the police took him away, locked him up for the night, and he was not allowed to return to the house.</a:t>
            </a:r>
          </a:p>
          <a:p>
            <a:pPr>
              <a:lnSpc>
                <a:spcPts val="2800"/>
              </a:lnSpc>
              <a:spcAft>
                <a:spcPts val="600"/>
              </a:spcAft>
              <a:buClr>
                <a:schemeClr val="accent2"/>
              </a:buClr>
            </a:pPr>
            <a:r>
              <a:rPr lang="en-GB" dirty="0">
                <a:effectLst/>
                <a:latin typeface="Arial" panose="020B0604020202020204" pitchFamily="34" charset="0"/>
                <a:ea typeface="Tahoma" panose="020B0604030504040204" pitchFamily="34" charset="0"/>
                <a:cs typeface="Arial" panose="020B0604020202020204" pitchFamily="34" charset="0"/>
              </a:rPr>
              <a:t>Escaping him was not going to be easy even after he lived out of the home. She finally gained her freedom six months later.</a:t>
            </a:r>
          </a:p>
          <a:p>
            <a:pPr>
              <a:lnSpc>
                <a:spcPts val="2800"/>
              </a:lnSpc>
              <a:spcAft>
                <a:spcPts val="600"/>
              </a:spcAft>
              <a:buClr>
                <a:schemeClr val="accent2"/>
              </a:buClr>
            </a:pPr>
            <a:endParaRPr lang="en-US" dirty="0">
              <a:solidFill>
                <a:schemeClr val="tx2"/>
              </a:solidFill>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6185" y="2060913"/>
            <a:ext cx="4159593" cy="2773062"/>
          </a:xfrm>
          <a:prstGeom prst="rect">
            <a:avLst/>
          </a:prstGeom>
        </p:spPr>
      </p:pic>
    </p:spTree>
    <p:extLst>
      <p:ext uri="{BB962C8B-B14F-4D97-AF65-F5344CB8AC3E}">
        <p14:creationId xmlns:p14="http://schemas.microsoft.com/office/powerpoint/2010/main" val="167375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99347C-270F-4FE5-B599-1AA97C82BB6B}"/>
              </a:ext>
            </a:extLst>
          </p:cNvPr>
          <p:cNvSpPr txBox="1"/>
          <p:nvPr/>
        </p:nvSpPr>
        <p:spPr>
          <a:xfrm>
            <a:off x="1661497" y="1196624"/>
            <a:ext cx="4805806" cy="5319602"/>
          </a:xfrm>
          <a:prstGeom prst="rect">
            <a:avLst/>
          </a:prstGeom>
        </p:spPr>
        <p:txBody>
          <a:bodyPr vert="horz" lIns="91440" tIns="45720" rIns="91440" bIns="45720" rtlCol="0" anchor="t">
            <a:normAutofit/>
          </a:bodyPr>
          <a:lstStyle/>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Over the next eight years she got back into her studies and earned a place at university. She met someone new and got married. She was able to get help to deal with the trauma she had suffered, and she grew stronger.</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 Although she had many happy times with her husband, the relationship was unhealthy, and he was very controlling. The more she grew stronger the worse he got and so eventually she ended it. At the age of 30 she was starting her life over.</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73884" y="3559373"/>
            <a:ext cx="3665584" cy="1847828"/>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73884" y="1285763"/>
            <a:ext cx="3665584" cy="1932735"/>
          </a:xfrm>
          <a:prstGeom prst="rect">
            <a:avLst/>
          </a:prstGeom>
        </p:spPr>
      </p:pic>
    </p:spTree>
    <p:extLst>
      <p:ext uri="{BB962C8B-B14F-4D97-AF65-F5344CB8AC3E}">
        <p14:creationId xmlns:p14="http://schemas.microsoft.com/office/powerpoint/2010/main" val="152282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9F0F68-6720-46A5-91D1-64647C605F40}"/>
              </a:ext>
            </a:extLst>
          </p:cNvPr>
          <p:cNvSpPr txBox="1"/>
          <p:nvPr/>
        </p:nvSpPr>
        <p:spPr>
          <a:xfrm>
            <a:off x="1802889" y="1424699"/>
            <a:ext cx="4140071" cy="3095445"/>
          </a:xfrm>
          <a:prstGeom prst="rect">
            <a:avLst/>
          </a:prstGeom>
        </p:spPr>
        <p:txBody>
          <a:bodyPr vert="horz" lIns="91440" tIns="45720" rIns="91440" bIns="45720" rtlCol="0" anchor="t">
            <a:noAutofit/>
          </a:bodyPr>
          <a:lstStyle/>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During almost all those eight years her previous partner had stalked her and threatened her. </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Damage had been done to her property and on two occasions she was assaulted from behind while out alone. </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She knew who it was but there was never enough evidence. Being single now left her vulnerable but she was determined to not let it control her life.</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69522" y="1797230"/>
            <a:ext cx="5294529" cy="3529686"/>
          </a:xfrm>
          <a:prstGeom prst="rect">
            <a:avLst/>
          </a:prstGeom>
        </p:spPr>
      </p:pic>
    </p:spTree>
    <p:extLst>
      <p:ext uri="{BB962C8B-B14F-4D97-AF65-F5344CB8AC3E}">
        <p14:creationId xmlns:p14="http://schemas.microsoft.com/office/powerpoint/2010/main" val="28476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2EEF74-279D-4F4D-846D-7778BE7047F0}"/>
              </a:ext>
            </a:extLst>
          </p:cNvPr>
          <p:cNvSpPr txBox="1"/>
          <p:nvPr/>
        </p:nvSpPr>
        <p:spPr>
          <a:xfrm>
            <a:off x="5941934" y="1222794"/>
            <a:ext cx="5191396" cy="3095445"/>
          </a:xfrm>
          <a:prstGeom prst="rect">
            <a:avLst/>
          </a:prstGeom>
        </p:spPr>
        <p:txBody>
          <a:bodyPr vert="horz" lIns="91440" tIns="45720" rIns="91440" bIns="45720" rtlCol="0" anchor="t">
            <a:noAutofit/>
          </a:bodyPr>
          <a:lstStyle/>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A few months later she went out the back of her home to put the bins out for collection and he attacked her. An elderly lady saw what was happening and opened her door screaming for help. </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He ran off. </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She had been stabbed. </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11518" y="1421477"/>
            <a:ext cx="3637458" cy="2424972"/>
          </a:xfrm>
          <a:prstGeom prst="rect">
            <a:avLst/>
          </a:prstGeom>
        </p:spPr>
      </p:pic>
      <p:sp>
        <p:nvSpPr>
          <p:cNvPr id="4" name="Rectangle 3"/>
          <p:cNvSpPr/>
          <p:nvPr/>
        </p:nvSpPr>
        <p:spPr>
          <a:xfrm>
            <a:off x="1867593" y="4166247"/>
            <a:ext cx="9022080" cy="1990288"/>
          </a:xfrm>
          <a:prstGeom prst="rect">
            <a:avLst/>
          </a:prstGeom>
        </p:spPr>
        <p:txBody>
          <a:bodyPr wrap="square">
            <a:spAutoFit/>
          </a:bodyPr>
          <a:lstStyle/>
          <a:p>
            <a:pPr>
              <a:lnSpc>
                <a:spcPts val="2800"/>
              </a:lnSpc>
              <a:spcAft>
                <a:spcPts val="800"/>
              </a:spcAft>
              <a:buClr>
                <a:schemeClr val="accent2"/>
              </a:buClr>
            </a:pPr>
            <a:r>
              <a:rPr lang="en-US" dirty="0">
                <a:latin typeface="Arial" panose="020B0604020202020204" pitchFamily="34" charset="0"/>
                <a:cs typeface="Arial" panose="020B0604020202020204" pitchFamily="34" charset="0"/>
              </a:rPr>
              <a:t>The police decided action needed to be taken and an arrest warrant was issued. She was not badly injured and recovered quickly. However, before he could be arrested he assaulted his current girlfriend very badly. </a:t>
            </a:r>
          </a:p>
          <a:p>
            <a:pPr>
              <a:lnSpc>
                <a:spcPts val="2800"/>
              </a:lnSpc>
              <a:spcAft>
                <a:spcPts val="800"/>
              </a:spcAft>
              <a:buClr>
                <a:schemeClr val="accent2"/>
              </a:buClr>
            </a:pPr>
            <a:r>
              <a:rPr lang="en-US" dirty="0">
                <a:latin typeface="Arial" panose="020B0604020202020204" pitchFamily="34" charset="0"/>
                <a:cs typeface="Arial" panose="020B0604020202020204" pitchFamily="34" charset="0"/>
              </a:rPr>
              <a:t>After his arrest he was found to be mentally unstable and has been in a secure hospital since.</a:t>
            </a:r>
          </a:p>
        </p:txBody>
      </p:sp>
    </p:spTree>
    <p:extLst>
      <p:ext uri="{BB962C8B-B14F-4D97-AF65-F5344CB8AC3E}">
        <p14:creationId xmlns:p14="http://schemas.microsoft.com/office/powerpoint/2010/main" val="67580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DEA82E-2A34-42FA-9F47-0BABF08D8F88}"/>
              </a:ext>
            </a:extLst>
          </p:cNvPr>
          <p:cNvSpPr txBox="1"/>
          <p:nvPr/>
        </p:nvSpPr>
        <p:spPr>
          <a:xfrm>
            <a:off x="1928552" y="1794863"/>
            <a:ext cx="4696691" cy="3748097"/>
          </a:xfrm>
          <a:prstGeom prst="rect">
            <a:avLst/>
          </a:prstGeom>
        </p:spPr>
        <p:txBody>
          <a:bodyPr vert="horz" lIns="91440" tIns="45720" rIns="91440" bIns="45720" rtlCol="0">
            <a:normAutofit/>
          </a:bodyPr>
          <a:lstStyle/>
          <a:p>
            <a:pPr>
              <a:lnSpc>
                <a:spcPts val="2800"/>
              </a:lnSpc>
              <a:spcAft>
                <a:spcPts val="600"/>
              </a:spcAft>
              <a:buClr>
                <a:schemeClr val="accent2"/>
              </a:buClr>
            </a:pPr>
            <a:r>
              <a:rPr lang="en-US" sz="2000" dirty="0">
                <a:latin typeface="Arial" panose="020B0604020202020204" pitchFamily="34" charset="0"/>
                <a:cs typeface="Arial" panose="020B0604020202020204" pitchFamily="34" charset="0"/>
              </a:rPr>
              <a:t>She continued to get stronger. </a:t>
            </a:r>
          </a:p>
          <a:p>
            <a:pPr>
              <a:lnSpc>
                <a:spcPts val="2800"/>
              </a:lnSpc>
              <a:spcAft>
                <a:spcPts val="600"/>
              </a:spcAft>
              <a:buClr>
                <a:schemeClr val="accent2"/>
              </a:buClr>
            </a:pPr>
            <a:r>
              <a:rPr lang="en-US" sz="2000" dirty="0">
                <a:latin typeface="Arial" panose="020B0604020202020204" pitchFamily="34" charset="0"/>
                <a:cs typeface="Arial" panose="020B0604020202020204" pitchFamily="34" charset="0"/>
              </a:rPr>
              <a:t>She got more help. She took control. She found a great man and fell in love. She went on to have three beautiful children. </a:t>
            </a:r>
          </a:p>
          <a:p>
            <a:pPr>
              <a:lnSpc>
                <a:spcPts val="2800"/>
              </a:lnSpc>
              <a:spcAft>
                <a:spcPts val="600"/>
              </a:spcAft>
              <a:buClr>
                <a:schemeClr val="accent2"/>
              </a:buClr>
            </a:pPr>
            <a:r>
              <a:rPr lang="en-US" sz="2000" dirty="0">
                <a:latin typeface="Arial" panose="020B0604020202020204" pitchFamily="34" charset="0"/>
                <a:cs typeface="Arial" panose="020B0604020202020204" pitchFamily="34" charset="0"/>
              </a:rPr>
              <a:t>Although she still has the scars and the mental and physical problems from her past, now at the age of 40 she uses what happened to her to help others.</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40312" y="1546167"/>
            <a:ext cx="4107092" cy="4107092"/>
          </a:xfrm>
          <a:prstGeom prst="rect">
            <a:avLst/>
          </a:prstGeom>
        </p:spPr>
      </p:pic>
    </p:spTree>
    <p:extLst>
      <p:ext uri="{BB962C8B-B14F-4D97-AF65-F5344CB8AC3E}">
        <p14:creationId xmlns:p14="http://schemas.microsoft.com/office/powerpoint/2010/main" val="421154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54D947-EFD3-4517-A434-CB539046DF5D}"/>
              </a:ext>
            </a:extLst>
          </p:cNvPr>
          <p:cNvSpPr txBox="1"/>
          <p:nvPr/>
        </p:nvSpPr>
        <p:spPr>
          <a:xfrm>
            <a:off x="1895302" y="1317563"/>
            <a:ext cx="9424880" cy="4728923"/>
          </a:xfrm>
          <a:prstGeom prst="rect">
            <a:avLst/>
          </a:prstGeom>
          <a:noFill/>
        </p:spPr>
        <p:txBody>
          <a:bodyPr wrap="square">
            <a:spAutoFit/>
          </a:bodyPr>
          <a:lstStyle/>
          <a:p>
            <a:pPr>
              <a:lnSpc>
                <a:spcPts val="28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As we said at the beginning this is just one story </a:t>
            </a:r>
            <a:r>
              <a:rPr lang="en-GB" sz="2000" dirty="0">
                <a:latin typeface="Arial" panose="020B0604020202020204" pitchFamily="34" charset="0"/>
                <a:ea typeface="Calibri" panose="020F0502020204030204" pitchFamily="34" charset="0"/>
                <a:cs typeface="Arial" panose="020B0604020202020204" pitchFamily="34" charset="0"/>
              </a:rPr>
              <a:t>out of</a:t>
            </a:r>
            <a:r>
              <a:rPr lang="en-GB" sz="2000" dirty="0">
                <a:effectLst/>
                <a:latin typeface="Arial" panose="020B0604020202020204" pitchFamily="34" charset="0"/>
                <a:ea typeface="Calibri" panose="020F0502020204030204" pitchFamily="34" charset="0"/>
                <a:cs typeface="Arial" panose="020B0604020202020204" pitchFamily="34" charset="0"/>
              </a:rPr>
              <a:t> millions.</a:t>
            </a:r>
          </a:p>
          <a:p>
            <a:pPr>
              <a:lnSpc>
                <a:spcPts val="2800"/>
              </a:lnSpc>
              <a:spcAft>
                <a:spcPts val="800"/>
              </a:spcAft>
            </a:pPr>
            <a:endParaRPr lang="en-GB" sz="2000" b="1" dirty="0">
              <a:effectLst/>
              <a:latin typeface="Arial" panose="020B0604020202020204" pitchFamily="34" charset="0"/>
              <a:ea typeface="Tahoma" panose="020B0604030504040204" pitchFamily="34" charset="0"/>
              <a:cs typeface="Arial" panose="020B0604020202020204" pitchFamily="34" charset="0"/>
            </a:endParaRPr>
          </a:p>
          <a:p>
            <a:pPr>
              <a:lnSpc>
                <a:spcPts val="2800"/>
              </a:lnSpc>
              <a:spcAft>
                <a:spcPts val="800"/>
              </a:spcAft>
            </a:pPr>
            <a:r>
              <a:rPr lang="en-GB" sz="2000" b="1" dirty="0">
                <a:effectLst/>
                <a:latin typeface="Arial" panose="020B0604020202020204" pitchFamily="34" charset="0"/>
                <a:ea typeface="Tahoma" panose="020B0604030504040204" pitchFamily="34" charset="0"/>
                <a:cs typeface="Arial" panose="020B0604020202020204" pitchFamily="34" charset="0"/>
              </a:rPr>
              <a:t>Domestic Violence Statistics</a:t>
            </a:r>
            <a:endParaRPr lang="en-GB" sz="2000" dirty="0">
              <a:effectLst/>
              <a:latin typeface="Arial" panose="020B0604020202020204" pitchFamily="34" charset="0"/>
              <a:ea typeface="Tahoma" panose="020B0604030504040204" pitchFamily="34" charset="0"/>
              <a:cs typeface="Arial" panose="020B0604020202020204" pitchFamily="34" charset="0"/>
            </a:endParaRPr>
          </a:p>
          <a:p>
            <a:pPr marL="285750" indent="-285750">
              <a:lnSpc>
                <a:spcPts val="28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There are over one million incidents of domestic violence reported every year with many more not reported.</a:t>
            </a:r>
          </a:p>
          <a:p>
            <a:pPr marL="285750" indent="-285750">
              <a:lnSpc>
                <a:spcPts val="28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There has been a 9% increase in reported incidents since March 2020.</a:t>
            </a:r>
          </a:p>
          <a:p>
            <a:pPr marL="285750" indent="-285750">
              <a:lnSpc>
                <a:spcPts val="28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In the year April 2020 to April 2021 one fifth of all crime reported was domestic abuse related.</a:t>
            </a:r>
          </a:p>
          <a:p>
            <a:pPr marL="285750" indent="-285750">
              <a:lnSpc>
                <a:spcPts val="28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Before seeking help women will endure upward of 50 incidents of domestic violence and wait on average three years.</a:t>
            </a:r>
          </a:p>
          <a:p>
            <a:pPr marL="285750" indent="-285750">
              <a:lnSpc>
                <a:spcPts val="28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rPr>
              <a:t>Two</a:t>
            </a:r>
            <a:r>
              <a:rPr lang="en-GB" sz="2000" dirty="0">
                <a:effectLst/>
                <a:latin typeface="Arial" panose="020B0604020202020204" pitchFamily="34" charset="0"/>
                <a:ea typeface="Calibri" panose="020F0502020204030204" pitchFamily="34" charset="0"/>
                <a:cs typeface="Arial" panose="020B0604020202020204" pitchFamily="34" charset="0"/>
              </a:rPr>
              <a:t> women are killed on average EVERY WEEK.</a:t>
            </a:r>
          </a:p>
        </p:txBody>
      </p:sp>
    </p:spTree>
    <p:extLst>
      <p:ext uri="{BB962C8B-B14F-4D97-AF65-F5344CB8AC3E}">
        <p14:creationId xmlns:p14="http://schemas.microsoft.com/office/powerpoint/2010/main" val="371140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DDA1C-34FF-4052-A941-EBDC7199EA1D}"/>
              </a:ext>
            </a:extLst>
          </p:cNvPr>
          <p:cNvSpPr txBox="1"/>
          <p:nvPr/>
        </p:nvSpPr>
        <p:spPr>
          <a:xfrm>
            <a:off x="2044931" y="1644794"/>
            <a:ext cx="8154785" cy="3118803"/>
          </a:xfrm>
          <a:prstGeom prst="rect">
            <a:avLst/>
          </a:prstGeom>
          <a:noFill/>
        </p:spPr>
        <p:txBody>
          <a:bodyPr wrap="square">
            <a:spAutoFit/>
          </a:bodyPr>
          <a:lstStyle/>
          <a:p>
            <a:pPr>
              <a:lnSpc>
                <a:spcPts val="2800"/>
              </a:lnSpc>
              <a:spcAft>
                <a:spcPts val="800"/>
              </a:spcAft>
            </a:pPr>
            <a:r>
              <a:rPr lang="en-GB" sz="2000" b="1" dirty="0">
                <a:effectLst/>
                <a:latin typeface="Arial" panose="020B0604020202020204" pitchFamily="34" charset="0"/>
                <a:ea typeface="Tahoma" panose="020B0604030504040204" pitchFamily="34" charset="0"/>
                <a:cs typeface="Arial" panose="020B0604020202020204" pitchFamily="34" charset="0"/>
              </a:rPr>
              <a:t>Rape Statistics</a:t>
            </a:r>
            <a:endParaRPr lang="en-GB" sz="2000" dirty="0">
              <a:effectLst/>
              <a:latin typeface="Arial" panose="020B0604020202020204" pitchFamily="34" charset="0"/>
              <a:ea typeface="Tahoma" panose="020B0604030504040204" pitchFamily="34" charset="0"/>
              <a:cs typeface="Arial" panose="020B0604020202020204" pitchFamily="34" charset="0"/>
            </a:endParaRPr>
          </a:p>
          <a:p>
            <a:pPr marL="342900" indent="-342900">
              <a:lnSpc>
                <a:spcPts val="28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rPr>
              <a:t>One</a:t>
            </a:r>
            <a:r>
              <a:rPr lang="en-GB" sz="2000" dirty="0">
                <a:effectLst/>
                <a:latin typeface="Arial" panose="020B0604020202020204" pitchFamily="34" charset="0"/>
                <a:ea typeface="Calibri" panose="020F0502020204030204" pitchFamily="34" charset="0"/>
                <a:cs typeface="Arial" panose="020B0604020202020204" pitchFamily="34" charset="0"/>
              </a:rPr>
              <a:t> in two rapes against women are carried out by their partner or ex-partner.</a:t>
            </a:r>
          </a:p>
          <a:p>
            <a:pPr marL="342900" indent="-342900">
              <a:lnSpc>
                <a:spcPts val="28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Last year police received more than 63,000 reports of rape.</a:t>
            </a:r>
          </a:p>
          <a:p>
            <a:pPr marL="342900" indent="-342900">
              <a:lnSpc>
                <a:spcPts val="28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Fewer than one in six report to the police.</a:t>
            </a:r>
          </a:p>
          <a:p>
            <a:pPr marL="342900" indent="-342900">
              <a:lnSpc>
                <a:spcPts val="28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Only 1.3% of reported rapes result in a charge.</a:t>
            </a:r>
          </a:p>
          <a:p>
            <a:pPr marL="342900" indent="-342900">
              <a:lnSpc>
                <a:spcPts val="28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One per cent of reported rapes result in conviction.</a:t>
            </a:r>
          </a:p>
        </p:txBody>
      </p:sp>
    </p:spTree>
    <p:extLst>
      <p:ext uri="{BB962C8B-B14F-4D97-AF65-F5344CB8AC3E}">
        <p14:creationId xmlns:p14="http://schemas.microsoft.com/office/powerpoint/2010/main" val="113395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0884" y="1243050"/>
            <a:ext cx="6408615"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dirty="0">
                <a:latin typeface="Arial" panose="020B0604020202020204" pitchFamily="34" charset="0"/>
                <a:cs typeface="Arial" panose="020B0604020202020204" pitchFamily="34" charset="0"/>
              </a:rPr>
              <a:t>If you throw a frog in a pot of boiling water, it will hop right out. But if you put that frog in a pot of tepid water and slowly warm it, the frog doesn’t figure out what’s going on until it’s too late. </a:t>
            </a:r>
          </a:p>
          <a:p>
            <a:pPr algn="ctr"/>
            <a:r>
              <a:rPr lang="en-GB" sz="3200" dirty="0">
                <a:latin typeface="Arial" panose="020B0604020202020204" pitchFamily="34" charset="0"/>
                <a:cs typeface="Arial" panose="020B0604020202020204" pitchFamily="34" charset="0"/>
              </a:rPr>
              <a:t>Boiled frog. </a:t>
            </a:r>
          </a:p>
          <a:p>
            <a:pPr algn="ctr"/>
            <a:r>
              <a:rPr lang="en-GB" sz="3200" dirty="0">
                <a:latin typeface="Arial" panose="020B0604020202020204" pitchFamily="34" charset="0"/>
                <a:cs typeface="Arial" panose="020B0604020202020204" pitchFamily="34" charset="0"/>
              </a:rPr>
              <a:t>It’s just a matter of working by slow degrees.</a:t>
            </a:r>
          </a:p>
          <a:p>
            <a:pPr algn="ctr"/>
            <a:endParaRPr lang="en-GB" sz="1600" dirty="0">
              <a:solidFill>
                <a:schemeClr val="bg1">
                  <a:lumMod val="50000"/>
                </a:schemeClr>
              </a:solidFill>
              <a:latin typeface="Arial" panose="020B0604020202020204" pitchFamily="34" charset="0"/>
              <a:cs typeface="Arial" panose="020B0604020202020204" pitchFamily="34" charset="0"/>
            </a:endParaRPr>
          </a:p>
          <a:p>
            <a:pPr algn="ctr"/>
            <a:r>
              <a:rPr lang="en-GB" sz="1600" dirty="0" err="1">
                <a:solidFill>
                  <a:schemeClr val="bg1">
                    <a:lumMod val="50000"/>
                  </a:schemeClr>
                </a:solidFill>
                <a:latin typeface="Arial" panose="020B0604020202020204" pitchFamily="34" charset="0"/>
                <a:cs typeface="Arial" panose="020B0604020202020204" pitchFamily="34" charset="0"/>
              </a:rPr>
              <a:t>Stephenie</a:t>
            </a:r>
            <a:r>
              <a:rPr lang="en-GB" sz="1600" dirty="0">
                <a:solidFill>
                  <a:schemeClr val="bg1">
                    <a:lumMod val="50000"/>
                  </a:schemeClr>
                </a:solidFill>
                <a:latin typeface="Arial" panose="020B0604020202020204" pitchFamily="34" charset="0"/>
                <a:cs typeface="Arial" panose="020B0604020202020204" pitchFamily="34" charset="0"/>
              </a:rPr>
              <a:t> Meyer</a:t>
            </a:r>
          </a:p>
        </p:txBody>
      </p:sp>
    </p:spTree>
    <p:extLst>
      <p:ext uri="{BB962C8B-B14F-4D97-AF65-F5344CB8AC3E}">
        <p14:creationId xmlns:p14="http://schemas.microsoft.com/office/powerpoint/2010/main" val="427187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55ABE88-7EFB-4897-BD97-CDE0436C15EB}"/>
              </a:ext>
            </a:extLst>
          </p:cNvPr>
          <p:cNvSpPr txBox="1"/>
          <p:nvPr/>
        </p:nvSpPr>
        <p:spPr>
          <a:xfrm>
            <a:off x="1579416" y="2426803"/>
            <a:ext cx="6376806" cy="4339650"/>
          </a:xfrm>
          <a:prstGeom prst="rect">
            <a:avLst/>
          </a:prstGeom>
          <a:noFill/>
        </p:spPr>
        <p:txBody>
          <a:bodyPr wrap="square">
            <a:spAutoFit/>
          </a:bodyPr>
          <a:lstStyle/>
          <a:p>
            <a:r>
              <a:rPr lang="en-GB" sz="1400" b="1" dirty="0">
                <a:latin typeface="Arial" panose="020B0604020202020204" pitchFamily="34" charset="0"/>
                <a:cs typeface="Arial" panose="020B0604020202020204" pitchFamily="34" charset="0"/>
              </a:rPr>
              <a:t>How you can help</a:t>
            </a:r>
          </a:p>
          <a:p>
            <a:endParaRPr lang="en-GB"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Listen to her, try to understand and take care not to blame her. Tell her that she is not alone and that there are many women like her in the same situation.</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Acknowledge that it takes strength to trust someone enough to talk to them about experiencing abuse. Give her time to talk, but don’t push her to go into too much detail if she doesn’t want to.</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Acknowledge that she is in a frightening and very difficult situation.</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Tell her that no one deserves to be threatened or beaten, despite what her abuser has told her. Nothing she can do or say can justify the abuser’s behaviour.</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Support her as a friend. Encourage her to express her feelings, whatever they are. Allow her to make her own decisions.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Don’t tell her to leave the relationship if she is not ready to do so. This is her decision.</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Ask if she has suffered physical harm. If so, offer to go with her to a hospital or to see her GP.</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Help her to report the assault to the police if she chooses to do so.</a:t>
            </a:r>
          </a:p>
          <a:p>
            <a:endParaRPr lang="en-GB" sz="1000" dirty="0">
              <a:latin typeface="Arial" panose="020B0604020202020204" pitchFamily="34" charset="0"/>
              <a:cs typeface="Arial" panose="020B0604020202020204" pitchFamily="34" charset="0"/>
            </a:endParaRPr>
          </a:p>
        </p:txBody>
      </p:sp>
      <p:sp>
        <p:nvSpPr>
          <p:cNvPr id="5" name="Rectangle 4"/>
          <p:cNvSpPr/>
          <p:nvPr/>
        </p:nvSpPr>
        <p:spPr>
          <a:xfrm>
            <a:off x="1579416" y="1071725"/>
            <a:ext cx="7656023" cy="1169551"/>
          </a:xfrm>
          <a:prstGeom prst="rect">
            <a:avLst/>
          </a:prstGeom>
        </p:spPr>
        <p:txBody>
          <a:bodyPr wrap="square">
            <a:spAutoFit/>
          </a:bodyPr>
          <a:lstStyle/>
          <a:p>
            <a:pPr>
              <a:lnSpc>
                <a:spcPts val="2800"/>
              </a:lnSpc>
            </a:pPr>
            <a:r>
              <a:rPr lang="en-US" b="1" dirty="0">
                <a:latin typeface="Arial" panose="020B0604020202020204" pitchFamily="34" charset="0"/>
                <a:cs typeface="Arial" panose="020B0604020202020204" pitchFamily="34" charset="0"/>
              </a:rPr>
              <a:t>What can we do? (Part 1 of 2)</a:t>
            </a:r>
            <a:endParaRPr lang="en-GB" dirty="0">
              <a:latin typeface="Arial" panose="020B0604020202020204" pitchFamily="34" charset="0"/>
              <a:cs typeface="Arial" panose="020B0604020202020204" pitchFamily="34" charset="0"/>
            </a:endParaRPr>
          </a:p>
          <a:p>
            <a:pPr>
              <a:lnSpc>
                <a:spcPts val="2800"/>
              </a:lnSpc>
            </a:pPr>
            <a:r>
              <a:rPr lang="en-GB" dirty="0">
                <a:latin typeface="Arial" panose="020B0604020202020204" pitchFamily="34" charset="0"/>
                <a:cs typeface="Arial" panose="020B0604020202020204" pitchFamily="34" charset="0"/>
              </a:rPr>
              <a:t>Here is some practical advice from Women’s Aid on how you can help if you suspect someone is suffering domestic violence</a:t>
            </a:r>
          </a:p>
        </p:txBody>
      </p:sp>
    </p:spTree>
    <p:extLst>
      <p:ext uri="{BB962C8B-B14F-4D97-AF65-F5344CB8AC3E}">
        <p14:creationId xmlns:p14="http://schemas.microsoft.com/office/powerpoint/2010/main" val="157385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416" y="2496561"/>
            <a:ext cx="6423941" cy="3539430"/>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How you can help</a:t>
            </a:r>
          </a:p>
          <a:p>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Be ready to provide information on organisations that offer help to abused women and their children. Explore the available options with her. Tell her about Women’s Aid and how to access their website.</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Go with her to visit a solicitor if she is ready to take this step.</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Plan safe strategies for leaving an abusive relationship.</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Let her create her own boundaries of what she thinks is safe and what is not safe; don’t urge her to follow any strategies that she expresses doubt about.</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Offer your friend the use of your address and/or telephone number to leave information and messages, and tell her you will look after an emergency bag for her, if she wants this.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Look after yourself while you are supporting someone through such a difficult and emotional time. Ensure that you do not put yourself into a dangerous situation; for example, do not offer to talk to the abuser about your friend or let yourself be seen by the abuser as a threat to their relationship.</a:t>
            </a:r>
          </a:p>
        </p:txBody>
      </p:sp>
      <p:sp>
        <p:nvSpPr>
          <p:cNvPr id="5" name="Rectangle 4"/>
          <p:cNvSpPr/>
          <p:nvPr/>
        </p:nvSpPr>
        <p:spPr>
          <a:xfrm>
            <a:off x="1579416" y="1071725"/>
            <a:ext cx="7656023" cy="1169551"/>
          </a:xfrm>
          <a:prstGeom prst="rect">
            <a:avLst/>
          </a:prstGeom>
        </p:spPr>
        <p:txBody>
          <a:bodyPr wrap="square">
            <a:spAutoFit/>
          </a:bodyPr>
          <a:lstStyle/>
          <a:p>
            <a:pPr>
              <a:lnSpc>
                <a:spcPts val="2800"/>
              </a:lnSpc>
            </a:pPr>
            <a:r>
              <a:rPr lang="en-US" b="1" dirty="0">
                <a:latin typeface="Arial" panose="020B0604020202020204" pitchFamily="34" charset="0"/>
                <a:cs typeface="Arial" panose="020B0604020202020204" pitchFamily="34" charset="0"/>
              </a:rPr>
              <a:t>What can we do? (Part 2 of 2)</a:t>
            </a:r>
            <a:endParaRPr lang="en-GB" dirty="0">
              <a:latin typeface="Arial" panose="020B0604020202020204" pitchFamily="34" charset="0"/>
              <a:cs typeface="Arial" panose="020B0604020202020204" pitchFamily="34" charset="0"/>
            </a:endParaRPr>
          </a:p>
          <a:p>
            <a:pPr>
              <a:lnSpc>
                <a:spcPts val="2800"/>
              </a:lnSpc>
            </a:pPr>
            <a:r>
              <a:rPr lang="en-GB" dirty="0">
                <a:latin typeface="Arial" panose="020B0604020202020204" pitchFamily="34" charset="0"/>
                <a:cs typeface="Arial" panose="020B0604020202020204" pitchFamily="34" charset="0"/>
              </a:rPr>
              <a:t>Here is some practical advice from Women’s Aid on how you can help if you suspect someone is suffering domestic violence.</a:t>
            </a:r>
          </a:p>
        </p:txBody>
      </p:sp>
    </p:spTree>
    <p:extLst>
      <p:ext uri="{BB962C8B-B14F-4D97-AF65-F5344CB8AC3E}">
        <p14:creationId xmlns:p14="http://schemas.microsoft.com/office/powerpoint/2010/main" val="27874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DFB165-7274-479A-8A99-F00A877FA614}"/>
              </a:ext>
            </a:extLst>
          </p:cNvPr>
          <p:cNvSpPr txBox="1"/>
          <p:nvPr/>
        </p:nvSpPr>
        <p:spPr>
          <a:xfrm>
            <a:off x="2053244" y="1616170"/>
            <a:ext cx="9255976" cy="4298613"/>
          </a:xfrm>
          <a:prstGeom prst="rect">
            <a:avLst/>
          </a:prstGeom>
          <a:noFill/>
        </p:spPr>
        <p:txBody>
          <a:bodyPr wrap="square">
            <a:spAutoFit/>
          </a:bodyPr>
          <a:lstStyle/>
          <a:p>
            <a:pPr>
              <a:lnSpc>
                <a:spcPts val="2800"/>
              </a:lnSpc>
              <a:spcAft>
                <a:spcPts val="800"/>
              </a:spcAft>
            </a:pPr>
            <a:r>
              <a:rPr lang="en-GB" sz="2000" b="1" dirty="0">
                <a:effectLst/>
                <a:latin typeface="Arial" panose="020B0604020202020204" pitchFamily="34" charset="0"/>
                <a:ea typeface="Calibri" panose="020F0502020204030204" pitchFamily="34" charset="0"/>
                <a:cs typeface="Arial" panose="020B0604020202020204" pitchFamily="34" charset="0"/>
              </a:rPr>
              <a:t>Calls for change</a:t>
            </a:r>
          </a:p>
          <a:p>
            <a:pPr>
              <a:lnSpc>
                <a:spcPts val="28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There are so many things that need to happen to improve this situation that it can be overwhelming knowing where to start. I have picked three.</a:t>
            </a:r>
          </a:p>
          <a:p>
            <a:pPr>
              <a:lnSpc>
                <a:spcPts val="2800"/>
              </a:lnSpc>
              <a:spcAft>
                <a:spcPts val="800"/>
              </a:spcAft>
            </a:pPr>
            <a:endParaRPr lang="en-GB" dirty="0">
              <a:effectLst/>
              <a:latin typeface="Arial" panose="020B0604020202020204" pitchFamily="34" charset="0"/>
              <a:ea typeface="Calibri" panose="020F0502020204030204" pitchFamily="34" charset="0"/>
              <a:cs typeface="Arial" panose="020B0604020202020204" pitchFamily="34" charset="0"/>
            </a:endParaRPr>
          </a:p>
          <a:p>
            <a:pPr>
              <a:lnSpc>
                <a:spcPts val="2800"/>
              </a:lnSpc>
              <a:spcAft>
                <a:spcPts val="800"/>
              </a:spcAft>
            </a:pPr>
            <a:r>
              <a:rPr lang="en-GB" sz="2000" b="1" dirty="0">
                <a:effectLst/>
                <a:latin typeface="Arial" panose="020B0604020202020204" pitchFamily="34" charset="0"/>
                <a:ea typeface="Calibri" panose="020F0502020204030204" pitchFamily="34" charset="0"/>
                <a:cs typeface="Arial" panose="020B0604020202020204" pitchFamily="34" charset="0"/>
              </a:rPr>
              <a:t>1. Pressure needs to be applied to the CPS to prosecute more cases</a:t>
            </a:r>
          </a:p>
          <a:p>
            <a:pPr>
              <a:lnSpc>
                <a:spcPts val="28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The police are sending fewer cases to the CPS for them to consider and of those cases the CPS is deciding to prosecute fewer and fewer.</a:t>
            </a:r>
          </a:p>
          <a:p>
            <a:pPr>
              <a:lnSpc>
                <a:spcPts val="2800"/>
              </a:lnSpc>
              <a:spcAft>
                <a:spcPts val="800"/>
              </a:spcAft>
            </a:pPr>
            <a:r>
              <a:rPr lang="en-GB" i="1" dirty="0">
                <a:effectLst/>
                <a:latin typeface="Arial" panose="020B0604020202020204" pitchFamily="34" charset="0"/>
                <a:ea typeface="Calibri" panose="020F0502020204030204" pitchFamily="34" charset="0"/>
                <a:cs typeface="Arial" panose="020B0604020202020204" pitchFamily="34" charset="0"/>
              </a:rPr>
              <a:t>Just 14% of rape survivors believe they will receive justice by reporting to the police.</a:t>
            </a:r>
            <a:endParaRPr lang="en-GB" dirty="0">
              <a:effectLst/>
              <a:latin typeface="Arial" panose="020B0604020202020204" pitchFamily="34" charset="0"/>
              <a:ea typeface="Calibri" panose="020F0502020204030204" pitchFamily="34" charset="0"/>
              <a:cs typeface="Arial" panose="020B0604020202020204" pitchFamily="34" charset="0"/>
            </a:endParaRPr>
          </a:p>
          <a:p>
            <a:pPr>
              <a:lnSpc>
                <a:spcPts val="2800"/>
              </a:lnSpc>
              <a:spcAft>
                <a:spcPts val="800"/>
              </a:spcAft>
            </a:pPr>
            <a:r>
              <a:rPr lang="en-GB" i="1" dirty="0">
                <a:effectLst/>
                <a:latin typeface="Arial" panose="020B0604020202020204" pitchFamily="34" charset="0"/>
                <a:ea typeface="Calibri" panose="020F0502020204030204" pitchFamily="34" charset="0"/>
                <a:cs typeface="Arial" panose="020B0604020202020204" pitchFamily="34" charset="0"/>
              </a:rPr>
              <a:t>44% of women say they would be more encouraged to report if they had more confidence something would be done about it.</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324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ADD0AB-5E18-4ED3-AB97-55C7BC9F4DE2}"/>
              </a:ext>
            </a:extLst>
          </p:cNvPr>
          <p:cNvSpPr txBox="1"/>
          <p:nvPr/>
        </p:nvSpPr>
        <p:spPr>
          <a:xfrm>
            <a:off x="5461461" y="1333645"/>
            <a:ext cx="5976851" cy="3095445"/>
          </a:xfrm>
          <a:prstGeom prst="rect">
            <a:avLst/>
          </a:prstGeom>
        </p:spPr>
        <p:txBody>
          <a:bodyPr vert="horz" lIns="91440" tIns="45720" rIns="91440" bIns="45720" rtlCol="0" anchor="t">
            <a:noAutofit/>
          </a:bodyPr>
          <a:lstStyle/>
          <a:p>
            <a:pPr>
              <a:lnSpc>
                <a:spcPts val="2800"/>
              </a:lnSpc>
              <a:spcAft>
                <a:spcPts val="800"/>
              </a:spcAft>
              <a:buClr>
                <a:schemeClr val="accent2"/>
              </a:buClr>
            </a:pPr>
            <a:r>
              <a:rPr lang="en-US" sz="2000" b="1" dirty="0">
                <a:effectLst/>
                <a:latin typeface="Arial" panose="020B0604020202020204" pitchFamily="34" charset="0"/>
                <a:cs typeface="Arial" panose="020B0604020202020204" pitchFamily="34" charset="0"/>
              </a:rPr>
              <a:t>2. More support for victims going through the legal process</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It takes on average three years from report to trial. 52% take longer than five years.</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57% of adults withdraw before the criminal case is concluded.</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Independent Sexual Violence Advisors (ISVA) support victims through the process and victims with this support are 49% more likely to continue with the legal process. Most ISVAs are provided through charities because government funding is so poor. ISVA services often have waiting lists of over 100 victims.</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2045" y="1463040"/>
            <a:ext cx="3849624" cy="2566416"/>
          </a:xfrm>
          <a:prstGeom prst="rect">
            <a:avLst/>
          </a:prstGeom>
        </p:spPr>
      </p:pic>
    </p:spTree>
    <p:extLst>
      <p:ext uri="{BB962C8B-B14F-4D97-AF65-F5344CB8AC3E}">
        <p14:creationId xmlns:p14="http://schemas.microsoft.com/office/powerpoint/2010/main" val="1918284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4A13B7-7620-4CED-A2BC-19D3390288BC}"/>
              </a:ext>
            </a:extLst>
          </p:cNvPr>
          <p:cNvSpPr txBox="1"/>
          <p:nvPr/>
        </p:nvSpPr>
        <p:spPr>
          <a:xfrm>
            <a:off x="2175192" y="1342206"/>
            <a:ext cx="8844740" cy="4401205"/>
          </a:xfrm>
          <a:prstGeom prst="rect">
            <a:avLst/>
          </a:prstGeom>
          <a:noFill/>
        </p:spPr>
        <p:txBody>
          <a:bodyPr wrap="square">
            <a:spAutoFit/>
          </a:bodyPr>
          <a:lstStyle/>
          <a:p>
            <a:pPr>
              <a:lnSpc>
                <a:spcPts val="2800"/>
              </a:lnSpc>
              <a:spcAft>
                <a:spcPts val="800"/>
              </a:spcAft>
            </a:pPr>
            <a:r>
              <a:rPr lang="en-GB" sz="2000" b="1" dirty="0">
                <a:effectLst/>
                <a:latin typeface="Arial" panose="020B0604020202020204" pitchFamily="34" charset="0"/>
                <a:ea typeface="Calibri" panose="020F0502020204030204" pitchFamily="34" charset="0"/>
                <a:cs typeface="Arial" panose="020B0604020202020204" pitchFamily="34" charset="0"/>
              </a:rPr>
              <a:t>3. More support for victims in their recovery</a:t>
            </a:r>
          </a:p>
          <a:p>
            <a:pPr>
              <a:lnSpc>
                <a:spcPts val="28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One in </a:t>
            </a:r>
            <a:r>
              <a:rPr lang="en-GB" dirty="0">
                <a:latin typeface="Arial" panose="020B0604020202020204" pitchFamily="34" charset="0"/>
                <a:ea typeface="Calibri" panose="020F0502020204030204" pitchFamily="34" charset="0"/>
                <a:cs typeface="Arial" panose="020B0604020202020204" pitchFamily="34" charset="0"/>
              </a:rPr>
              <a:t>ten</a:t>
            </a:r>
            <a:r>
              <a:rPr lang="en-GB" dirty="0">
                <a:effectLst/>
                <a:latin typeface="Arial" panose="020B0604020202020204" pitchFamily="34" charset="0"/>
                <a:ea typeface="Calibri" panose="020F0502020204030204" pitchFamily="34" charset="0"/>
                <a:cs typeface="Arial" panose="020B0604020202020204" pitchFamily="34" charset="0"/>
              </a:rPr>
              <a:t> victims attempt suicide.</a:t>
            </a:r>
          </a:p>
          <a:p>
            <a:pPr>
              <a:lnSpc>
                <a:spcPts val="28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63% have long-term mental health issues.</a:t>
            </a:r>
          </a:p>
          <a:p>
            <a:pPr>
              <a:lnSpc>
                <a:spcPts val="28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50% struggle with future relationships.</a:t>
            </a:r>
          </a:p>
          <a:p>
            <a:pPr>
              <a:lnSpc>
                <a:spcPts val="28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21% took significant time off work with 6% losing their job or giving up work.</a:t>
            </a:r>
          </a:p>
          <a:p>
            <a:pPr>
              <a:lnSpc>
                <a:spcPts val="28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The mental health system can not cope with the demand. </a:t>
            </a:r>
          </a:p>
          <a:p>
            <a:pPr>
              <a:lnSpc>
                <a:spcPts val="28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Specialised support in trauma is necessary and there is very little available on the NHS. </a:t>
            </a:r>
          </a:p>
          <a:p>
            <a:pPr>
              <a:lnSpc>
                <a:spcPts val="28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Charities are providing most of the therapy and counselling to victims but they have limited funds and large waiting lists</a:t>
            </a:r>
            <a:r>
              <a:rPr lang="en-GB" dirty="0">
                <a:effectLst/>
                <a:latin typeface="Trebuchet MS" panose="020B060302020202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9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5041" y="1156859"/>
            <a:ext cx="6096000" cy="6329938"/>
          </a:xfrm>
          <a:prstGeom prst="rect">
            <a:avLst/>
          </a:prstGeom>
        </p:spPr>
        <p:txBody>
          <a:bodyPr>
            <a:spAutoFit/>
          </a:bodyPr>
          <a:lstStyle/>
          <a:p>
            <a:pPr>
              <a:spcAft>
                <a:spcPts val="800"/>
              </a:spcAft>
            </a:pPr>
            <a:r>
              <a:rPr lang="en-GB" sz="1600" b="1" dirty="0">
                <a:latin typeface="Arial" panose="020B0604020202020204" pitchFamily="34" charset="0"/>
                <a:ea typeface="Calibri" panose="020F0502020204030204" pitchFamily="34" charset="0"/>
                <a:cs typeface="Arial" panose="020B0604020202020204" pitchFamily="34" charset="0"/>
              </a:rPr>
              <a:t>Image credits</a:t>
            </a: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3</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PeopleImages</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Images/iweta0077</a:t>
            </a: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4</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Images/Marina </a:t>
            </a:r>
            <a:r>
              <a:rPr lang="en-GB" sz="1000" dirty="0" err="1">
                <a:latin typeface="Arial" panose="020B0604020202020204" pitchFamily="34" charset="0"/>
                <a:ea typeface="Calibri" panose="020F0502020204030204" pitchFamily="34" charset="0"/>
                <a:cs typeface="Arial" panose="020B0604020202020204" pitchFamily="34" charset="0"/>
              </a:rPr>
              <a:t>Demeshko</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5</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Ridofranz</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6</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lolostock</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Images/LeoPatrizi9</a:t>
            </a: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7</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golfcphoto</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Sajawat</a:t>
            </a:r>
            <a:r>
              <a:rPr lang="en-GB" sz="1000" dirty="0">
                <a:latin typeface="Arial" panose="020B0604020202020204" pitchFamily="34" charset="0"/>
                <a:ea typeface="Calibri" panose="020F0502020204030204" pitchFamily="34" charset="0"/>
                <a:cs typeface="Arial" panose="020B0604020202020204" pitchFamily="34" charset="0"/>
              </a:rPr>
              <a:t> </a:t>
            </a:r>
            <a:r>
              <a:rPr lang="en-GB" sz="1000" dirty="0" err="1">
                <a:latin typeface="Arial" panose="020B0604020202020204" pitchFamily="34" charset="0"/>
                <a:ea typeface="Calibri" panose="020F0502020204030204" pitchFamily="34" charset="0"/>
                <a:cs typeface="Arial" panose="020B0604020202020204" pitchFamily="34" charset="0"/>
              </a:rPr>
              <a:t>Boontanataweepol</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pepifoto</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8</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praetorianphoto</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Images/daisy-daisy</a:t>
            </a: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 Slide 9</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Niall_Majury</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endParaRPr lang="en-GB" sz="12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 </a:t>
            </a:r>
          </a:p>
          <a:p>
            <a:pPr>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 </a:t>
            </a:r>
          </a:p>
        </p:txBody>
      </p:sp>
      <p:sp>
        <p:nvSpPr>
          <p:cNvPr id="3" name="Rectangle 2"/>
          <p:cNvSpPr/>
          <p:nvPr/>
        </p:nvSpPr>
        <p:spPr>
          <a:xfrm>
            <a:off x="6096000" y="1447805"/>
            <a:ext cx="3217682" cy="5119350"/>
          </a:xfrm>
          <a:prstGeom prst="rect">
            <a:avLst/>
          </a:prstGeom>
        </p:spPr>
        <p:txBody>
          <a:bodyPr wrap="square">
            <a:spAutoFit/>
          </a:bodyPr>
          <a:lstStyle/>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10</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ChristinLola</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katleho</a:t>
            </a:r>
            <a:r>
              <a:rPr lang="en-GB" sz="1000" dirty="0">
                <a:latin typeface="Arial" panose="020B0604020202020204" pitchFamily="34" charset="0"/>
                <a:ea typeface="Calibri" panose="020F0502020204030204" pitchFamily="34" charset="0"/>
                <a:cs typeface="Arial" panose="020B0604020202020204" pitchFamily="34" charset="0"/>
              </a:rPr>
              <a:t> </a:t>
            </a:r>
            <a:r>
              <a:rPr lang="en-GB" sz="1000" dirty="0" err="1">
                <a:latin typeface="Arial" panose="020B0604020202020204" pitchFamily="34" charset="0"/>
                <a:ea typeface="Calibri" panose="020F0502020204030204" pitchFamily="34" charset="0"/>
                <a:cs typeface="Arial" panose="020B0604020202020204" pitchFamily="34" charset="0"/>
              </a:rPr>
              <a:t>Seisa</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11</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Chorruansak</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12</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valentinrussanov</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13</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BrianAJackson</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14</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ArmandBurger</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SunnyVMD</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Slide15</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KatarzynaBialasiewicz</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16</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Images/SDI Productions</a:t>
            </a: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17</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Thibault</a:t>
            </a:r>
            <a:r>
              <a:rPr lang="en-GB" sz="1000" dirty="0">
                <a:latin typeface="Arial" panose="020B0604020202020204" pitchFamily="34" charset="0"/>
                <a:ea typeface="Calibri" panose="020F0502020204030204" pitchFamily="34" charset="0"/>
                <a:cs typeface="Arial" panose="020B0604020202020204" pitchFamily="34" charset="0"/>
              </a:rPr>
              <a:t> </a:t>
            </a:r>
            <a:r>
              <a:rPr lang="en-GB" sz="1000" dirty="0" err="1">
                <a:latin typeface="Arial" panose="020B0604020202020204" pitchFamily="34" charset="0"/>
                <a:ea typeface="Calibri" panose="020F0502020204030204" pitchFamily="34" charset="0"/>
                <a:cs typeface="Arial" panose="020B0604020202020204" pitchFamily="34" charset="0"/>
              </a:rPr>
              <a:t>Renard</a:t>
            </a: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00" i="1" dirty="0">
                <a:latin typeface="Arial" panose="020B0604020202020204" pitchFamily="34" charset="0"/>
                <a:ea typeface="Calibri" panose="020F0502020204030204" pitchFamily="34" charset="0"/>
                <a:cs typeface="Arial" panose="020B0604020202020204" pitchFamily="34" charset="0"/>
              </a:rPr>
              <a:t>Slide 22</a:t>
            </a:r>
          </a:p>
          <a:p>
            <a:pPr>
              <a:spcAft>
                <a:spcPts val="800"/>
              </a:spcAft>
            </a:pPr>
            <a:r>
              <a:rPr lang="en-GB" sz="1000" dirty="0">
                <a:latin typeface="Arial" panose="020B0604020202020204" pitchFamily="34" charset="0"/>
                <a:ea typeface="Calibri" panose="020F0502020204030204" pitchFamily="34" charset="0"/>
                <a:cs typeface="Arial" panose="020B0604020202020204" pitchFamily="34" charset="0"/>
              </a:rPr>
              <a:t>Getty Images/</a:t>
            </a:r>
            <a:r>
              <a:rPr lang="en-GB" sz="1000" dirty="0" err="1">
                <a:latin typeface="Arial" panose="020B0604020202020204" pitchFamily="34" charset="0"/>
                <a:ea typeface="Calibri" panose="020F0502020204030204" pitchFamily="34" charset="0"/>
                <a:cs typeface="Arial" panose="020B0604020202020204" pitchFamily="34" charset="0"/>
              </a:rPr>
              <a:t>Valeriy</a:t>
            </a:r>
            <a:r>
              <a:rPr lang="en-GB" sz="1000" dirty="0">
                <a:latin typeface="Arial" panose="020B0604020202020204" pitchFamily="34" charset="0"/>
                <a:ea typeface="Calibri" panose="020F0502020204030204" pitchFamily="34" charset="0"/>
                <a:cs typeface="Arial" panose="020B0604020202020204" pitchFamily="34" charset="0"/>
              </a:rPr>
              <a:t> G</a:t>
            </a:r>
          </a:p>
        </p:txBody>
      </p:sp>
      <p:sp>
        <p:nvSpPr>
          <p:cNvPr id="4" name="Rectangle 3"/>
          <p:cNvSpPr/>
          <p:nvPr/>
        </p:nvSpPr>
        <p:spPr>
          <a:xfrm>
            <a:off x="0" y="6334478"/>
            <a:ext cx="6096000" cy="461665"/>
          </a:xfrm>
          <a:prstGeom prst="rect">
            <a:avLst/>
          </a:prstGeom>
        </p:spPr>
        <p:txBody>
          <a:bodyPr>
            <a:spAutoFit/>
          </a:bodyPr>
          <a:lstStyle/>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Registered charity no. 1132208</a:t>
            </a:r>
          </a:p>
          <a:p>
            <a:r>
              <a:rPr lang="en-GB" sz="800" dirty="0">
                <a:latin typeface="Arial" panose="020B0604020202020204" pitchFamily="34" charset="0"/>
                <a:cs typeface="Arial" panose="020B0604020202020204" pitchFamily="34" charset="0"/>
              </a:rPr>
              <a:t>© Trustees for Methodist Church Purposes 2024</a:t>
            </a:r>
          </a:p>
        </p:txBody>
      </p:sp>
    </p:spTree>
    <p:extLst>
      <p:ext uri="{BB962C8B-B14F-4D97-AF65-F5344CB8AC3E}">
        <p14:creationId xmlns:p14="http://schemas.microsoft.com/office/powerpoint/2010/main" val="133406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D086-7D4E-44E4-A43B-E7F6F98D6379}"/>
              </a:ext>
            </a:extLst>
          </p:cNvPr>
          <p:cNvSpPr>
            <a:spLocks noGrp="1"/>
          </p:cNvSpPr>
          <p:nvPr>
            <p:ph type="title" idx="4294967295"/>
          </p:nvPr>
        </p:nvSpPr>
        <p:spPr>
          <a:xfrm>
            <a:off x="2194561" y="1684667"/>
            <a:ext cx="4619625" cy="3832225"/>
          </a:xfrm>
          <a:prstGeom prst="rect">
            <a:avLst/>
          </a:prstGeom>
        </p:spPr>
        <p:txBody>
          <a:bodyPr vert="horz" lIns="91440" tIns="45720" rIns="91440" bIns="45720" rtlCol="0" anchor="b">
            <a:normAutofit fontScale="90000"/>
          </a:bodyPr>
          <a:lstStyle/>
          <a:p>
            <a:pPr>
              <a:lnSpc>
                <a:spcPts val="2800"/>
              </a:lnSpc>
            </a:pPr>
            <a:r>
              <a:rPr lang="en-US" sz="2000" dirty="0">
                <a:latin typeface="Arial" panose="020B0604020202020204" pitchFamily="34" charset="0"/>
                <a:cs typeface="Arial" panose="020B0604020202020204" pitchFamily="34" charset="0"/>
              </a:rPr>
              <a:t>This is a story of domestic violence. It is only one story out of millions.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She was a happy child in many ways, but her family situation and childhood experiences had left her vulnerable.</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 couple of early relationships let her down and she desperately wanted to be loved and to find that special someone she would spend forever with.</a:t>
            </a:r>
            <a:br>
              <a:rPr lang="en-US"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5DE255B-22BC-4BF4-BFFE-CFB316542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631" y="1302282"/>
            <a:ext cx="3346405" cy="2021053"/>
          </a:xfrm>
          <a:prstGeom prst="rect">
            <a:avLst/>
          </a:prstGeom>
        </p:spPr>
      </p:pic>
      <p:pic>
        <p:nvPicPr>
          <p:cNvPr id="6" name="Picture 5">
            <a:extLst>
              <a:ext uri="{FF2B5EF4-FFF2-40B4-BE49-F238E27FC236}">
                <a16:creationId xmlns:a16="http://schemas.microsoft.com/office/drawing/2014/main" id="{9E135FBE-E397-4E63-A57A-9C35C8C5D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631" y="3492134"/>
            <a:ext cx="3346405" cy="2232478"/>
          </a:xfrm>
          <a:prstGeom prst="rect">
            <a:avLst/>
          </a:prstGeom>
        </p:spPr>
      </p:pic>
    </p:spTree>
    <p:extLst>
      <p:ext uri="{BB962C8B-B14F-4D97-AF65-F5344CB8AC3E}">
        <p14:creationId xmlns:p14="http://schemas.microsoft.com/office/powerpoint/2010/main" val="69824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C52283-4FAD-4994-B738-46B179F3753C}"/>
              </a:ext>
            </a:extLst>
          </p:cNvPr>
          <p:cNvSpPr txBox="1"/>
          <p:nvPr/>
        </p:nvSpPr>
        <p:spPr>
          <a:xfrm>
            <a:off x="1629294" y="1833329"/>
            <a:ext cx="4871259" cy="2582470"/>
          </a:xfrm>
          <a:prstGeom prst="rect">
            <a:avLst/>
          </a:prstGeom>
        </p:spPr>
        <p:txBody>
          <a:bodyPr vert="horz" lIns="91440" tIns="45720" rIns="91440" bIns="45720" rtlCol="0">
            <a:noAutofit/>
          </a:bodyPr>
          <a:lstStyle/>
          <a:p>
            <a:pPr>
              <a:lnSpc>
                <a:spcPts val="2800"/>
              </a:lnSpc>
              <a:spcAft>
                <a:spcPts val="600"/>
              </a:spcAft>
              <a:buClr>
                <a:schemeClr val="accent2"/>
              </a:buClr>
            </a:pPr>
            <a:r>
              <a:rPr lang="en-US" dirty="0">
                <a:latin typeface="Arial" panose="020B0604020202020204" pitchFamily="34" charset="0"/>
                <a:cs typeface="Arial" panose="020B0604020202020204" pitchFamily="34" charset="0"/>
              </a:rPr>
              <a:t>At the age of 21 she met someone online. They chatted for a long time online and later by phone.</a:t>
            </a:r>
          </a:p>
          <a:p>
            <a:pPr>
              <a:lnSpc>
                <a:spcPts val="2800"/>
              </a:lnSpc>
              <a:spcAft>
                <a:spcPts val="600"/>
              </a:spcAft>
              <a:buClr>
                <a:schemeClr val="accent2"/>
              </a:buClr>
            </a:pPr>
            <a:r>
              <a:rPr lang="en-US" dirty="0">
                <a:latin typeface="Arial" panose="020B0604020202020204" pitchFamily="34" charset="0"/>
                <a:cs typeface="Arial" panose="020B0604020202020204" pitchFamily="34" charset="0"/>
              </a:rPr>
              <a:t>After several months they agreed to meet in Blackpool while he was there for work.</a:t>
            </a:r>
          </a:p>
          <a:p>
            <a:pPr>
              <a:lnSpc>
                <a:spcPts val="2800"/>
              </a:lnSpc>
              <a:spcAft>
                <a:spcPts val="600"/>
              </a:spcAft>
              <a:buClr>
                <a:schemeClr val="accent2"/>
              </a:buClr>
            </a:pPr>
            <a:r>
              <a:rPr lang="en-US" dirty="0">
                <a:latin typeface="Arial" panose="020B0604020202020204" pitchFamily="34" charset="0"/>
                <a:cs typeface="Arial" panose="020B0604020202020204" pitchFamily="34" charset="0"/>
              </a:rPr>
              <a:t>They hit it off straight away. </a:t>
            </a:r>
          </a:p>
          <a:p>
            <a:pPr>
              <a:lnSpc>
                <a:spcPts val="2800"/>
              </a:lnSpc>
              <a:spcAft>
                <a:spcPts val="600"/>
              </a:spcAft>
              <a:buClr>
                <a:schemeClr val="accent2"/>
              </a:buClr>
            </a:pPr>
            <a:r>
              <a:rPr lang="en-US" dirty="0">
                <a:latin typeface="Arial" panose="020B0604020202020204" pitchFamily="34" charset="0"/>
                <a:cs typeface="Arial" panose="020B0604020202020204" pitchFamily="34" charset="0"/>
              </a:rPr>
              <a:t>Long distance relationships are hard, so they hadn’t been dating long when he agreed to move down from Scotland to stay with her at her parents’ house.</a:t>
            </a:r>
          </a:p>
        </p:txBody>
      </p:sp>
      <p:pic>
        <p:nvPicPr>
          <p:cNvPr id="4" name="Picture 3">
            <a:extLst>
              <a:ext uri="{FF2B5EF4-FFF2-40B4-BE49-F238E27FC236}">
                <a16:creationId xmlns:a16="http://schemas.microsoft.com/office/drawing/2014/main" id="{D9EB1BC2-2606-4CDC-A0E9-6C4BD14E7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6" y="1973293"/>
            <a:ext cx="4364109" cy="2911415"/>
          </a:xfrm>
          <a:prstGeom prst="rect">
            <a:avLst/>
          </a:prstGeom>
        </p:spPr>
      </p:pic>
    </p:spTree>
    <p:extLst>
      <p:ext uri="{BB962C8B-B14F-4D97-AF65-F5344CB8AC3E}">
        <p14:creationId xmlns:p14="http://schemas.microsoft.com/office/powerpoint/2010/main" val="202698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6EDE6F-6395-40B1-8B60-C14D7F72A44F}"/>
              </a:ext>
            </a:extLst>
          </p:cNvPr>
          <p:cNvSpPr txBox="1"/>
          <p:nvPr/>
        </p:nvSpPr>
        <p:spPr>
          <a:xfrm>
            <a:off x="7220197" y="1932495"/>
            <a:ext cx="4317868" cy="1869068"/>
          </a:xfrm>
          <a:prstGeom prst="rect">
            <a:avLst/>
          </a:prstGeom>
        </p:spPr>
        <p:txBody>
          <a:bodyPr vert="horz" lIns="91440" tIns="45720" rIns="91440" bIns="45720" rtlCol="0" anchor="b">
            <a:normAutofit/>
          </a:bodyPr>
          <a:lstStyle/>
          <a:p>
            <a:pPr>
              <a:lnSpc>
                <a:spcPts val="2800"/>
              </a:lnSpc>
              <a:spcBef>
                <a:spcPct val="0"/>
              </a:spcBef>
              <a:spcAft>
                <a:spcPts val="600"/>
              </a:spcAft>
            </a:pPr>
            <a:r>
              <a:rPr lang="en-US" dirty="0">
                <a:latin typeface="Arial" panose="020B0604020202020204" pitchFamily="34" charset="0"/>
                <a:ea typeface="+mj-ea"/>
                <a:cs typeface="Arial" panose="020B0604020202020204" pitchFamily="34" charset="0"/>
              </a:rPr>
              <a:t>He got a job. </a:t>
            </a:r>
          </a:p>
          <a:p>
            <a:pPr>
              <a:lnSpc>
                <a:spcPts val="2800"/>
              </a:lnSpc>
              <a:spcBef>
                <a:spcPct val="0"/>
              </a:spcBef>
              <a:spcAft>
                <a:spcPts val="600"/>
              </a:spcAft>
            </a:pPr>
            <a:r>
              <a:rPr lang="en-US" dirty="0">
                <a:latin typeface="Arial" panose="020B0604020202020204" pitchFamily="34" charset="0"/>
                <a:ea typeface="+mj-ea"/>
                <a:cs typeface="Arial" panose="020B0604020202020204" pitchFamily="34" charset="0"/>
              </a:rPr>
              <a:t>She was doing well at college and work.</a:t>
            </a:r>
          </a:p>
          <a:p>
            <a:pPr>
              <a:lnSpc>
                <a:spcPts val="2800"/>
              </a:lnSpc>
              <a:spcBef>
                <a:spcPct val="0"/>
              </a:spcBef>
              <a:spcAft>
                <a:spcPts val="600"/>
              </a:spcAft>
            </a:pPr>
            <a:r>
              <a:rPr lang="en-US" dirty="0">
                <a:latin typeface="Arial" panose="020B0604020202020204" pitchFamily="34" charset="0"/>
                <a:ea typeface="+mj-ea"/>
                <a:cs typeface="Arial" panose="020B0604020202020204" pitchFamily="34" charset="0"/>
              </a:rPr>
              <a:t>She was happy.</a:t>
            </a:r>
          </a:p>
        </p:txBody>
      </p:sp>
      <p:pic>
        <p:nvPicPr>
          <p:cNvPr id="4" name="Picture 3">
            <a:extLst>
              <a:ext uri="{FF2B5EF4-FFF2-40B4-BE49-F238E27FC236}">
                <a16:creationId xmlns:a16="http://schemas.microsoft.com/office/drawing/2014/main" id="{2EDA8234-D1A0-4416-BB43-8455921EE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73" y="1729329"/>
            <a:ext cx="5234702" cy="3472954"/>
          </a:xfrm>
          <a:prstGeom prst="rect">
            <a:avLst/>
          </a:prstGeom>
        </p:spPr>
      </p:pic>
    </p:spTree>
    <p:extLst>
      <p:ext uri="{BB962C8B-B14F-4D97-AF65-F5344CB8AC3E}">
        <p14:creationId xmlns:p14="http://schemas.microsoft.com/office/powerpoint/2010/main" val="302716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3AAE96-AA61-4E62-A70F-FC1D7DDD3EC3}"/>
              </a:ext>
            </a:extLst>
          </p:cNvPr>
          <p:cNvSpPr txBox="1"/>
          <p:nvPr/>
        </p:nvSpPr>
        <p:spPr>
          <a:xfrm>
            <a:off x="1993344" y="1197033"/>
            <a:ext cx="8771638" cy="3008908"/>
          </a:xfrm>
          <a:prstGeom prst="rect">
            <a:avLst/>
          </a:prstGeom>
        </p:spPr>
        <p:txBody>
          <a:bodyPr vert="horz" lIns="91440" tIns="45720" rIns="91440" bIns="45720" rtlCol="0" anchor="t">
            <a:normAutofit/>
          </a:bodyPr>
          <a:lstStyle/>
          <a:p>
            <a:pPr>
              <a:lnSpc>
                <a:spcPts val="2800"/>
              </a:lnSpc>
              <a:spcAft>
                <a:spcPts val="600"/>
              </a:spcAft>
              <a:buClr>
                <a:schemeClr val="accent2"/>
              </a:buClr>
            </a:pPr>
            <a:r>
              <a:rPr lang="en-US" dirty="0">
                <a:latin typeface="Arial" panose="020B0604020202020204" pitchFamily="34" charset="0"/>
                <a:cs typeface="Arial" panose="020B0604020202020204" pitchFamily="34" charset="0"/>
              </a:rPr>
              <a:t>The first time he hit her it came out of the blue. A small argument. A slap across the face. Followed by an apology. He hated himself. Said he wouldn’t blame her if she kicked him out and never saw her again. He cried. </a:t>
            </a:r>
          </a:p>
          <a:p>
            <a:pPr>
              <a:lnSpc>
                <a:spcPts val="2800"/>
              </a:lnSpc>
              <a:spcAft>
                <a:spcPts val="600"/>
              </a:spcAft>
              <a:buClr>
                <a:schemeClr val="accent2"/>
              </a:buClr>
            </a:pPr>
            <a:r>
              <a:rPr lang="en-US" dirty="0">
                <a:latin typeface="Arial" panose="020B0604020202020204" pitchFamily="34" charset="0"/>
                <a:cs typeface="Arial" panose="020B0604020202020204" pitchFamily="34" charset="0"/>
              </a:rPr>
              <a:t>She comforted him. It was horrible to see him so upset over a ‘little slap’.</a:t>
            </a:r>
          </a:p>
        </p:txBody>
      </p:sp>
      <p:pic>
        <p:nvPicPr>
          <p:cNvPr id="4" name="Picture 3">
            <a:extLst>
              <a:ext uri="{FF2B5EF4-FFF2-40B4-BE49-F238E27FC236}">
                <a16:creationId xmlns:a16="http://schemas.microsoft.com/office/drawing/2014/main" id="{910DCDA6-A84E-4AB2-8B30-EA0414B53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073" y="2903127"/>
            <a:ext cx="4180352" cy="2788826"/>
          </a:xfrm>
          <a:prstGeom prst="rect">
            <a:avLst/>
          </a:prstGeom>
        </p:spPr>
      </p:pic>
      <p:pic>
        <p:nvPicPr>
          <p:cNvPr id="5" name="Picture 4">
            <a:extLst>
              <a:ext uri="{FF2B5EF4-FFF2-40B4-BE49-F238E27FC236}">
                <a16:creationId xmlns:a16="http://schemas.microsoft.com/office/drawing/2014/main" id="{9B4193DD-56F5-46BB-A125-A14ED3BBA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764" y="2903127"/>
            <a:ext cx="4165893" cy="2779180"/>
          </a:xfrm>
          <a:prstGeom prst="rect">
            <a:avLst/>
          </a:prstGeom>
        </p:spPr>
      </p:pic>
      <p:sp>
        <p:nvSpPr>
          <p:cNvPr id="6" name="Rectangle 5"/>
          <p:cNvSpPr/>
          <p:nvPr/>
        </p:nvSpPr>
        <p:spPr>
          <a:xfrm>
            <a:off x="11218423" y="5769006"/>
            <a:ext cx="276999" cy="265457"/>
          </a:xfrm>
          <a:prstGeom prst="rect">
            <a:avLst/>
          </a:prstGeom>
        </p:spPr>
        <p:txBody>
          <a:bodyPr vert="vert270" wrap="none">
            <a:spAutoFit/>
          </a:bodyPr>
          <a:lstStyle/>
          <a:p>
            <a:r>
              <a:rPr lang="en-GB" sz="600" dirty="0"/>
              <a:t>Getty</a:t>
            </a:r>
          </a:p>
        </p:txBody>
      </p:sp>
    </p:spTree>
    <p:extLst>
      <p:ext uri="{BB962C8B-B14F-4D97-AF65-F5344CB8AC3E}">
        <p14:creationId xmlns:p14="http://schemas.microsoft.com/office/powerpoint/2010/main" val="305211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0A562F-C995-4761-A6C6-C6E61E6D1439}"/>
              </a:ext>
            </a:extLst>
          </p:cNvPr>
          <p:cNvSpPr txBox="1"/>
          <p:nvPr/>
        </p:nvSpPr>
        <p:spPr>
          <a:xfrm>
            <a:off x="1545046" y="1996819"/>
            <a:ext cx="3950113" cy="2959061"/>
          </a:xfrm>
          <a:prstGeom prst="rect">
            <a:avLst/>
          </a:prstGeom>
        </p:spPr>
        <p:txBody>
          <a:bodyPr vert="horz" lIns="91440" tIns="45720" rIns="91440" bIns="45720" rtlCol="0">
            <a:normAutofit/>
          </a:bodyPr>
          <a:lstStyle/>
          <a:p>
            <a:pPr>
              <a:lnSpc>
                <a:spcPts val="2800"/>
              </a:lnSpc>
              <a:spcAft>
                <a:spcPts val="600"/>
              </a:spcAft>
              <a:buClr>
                <a:schemeClr val="accent2"/>
              </a:buClr>
            </a:pPr>
            <a:r>
              <a:rPr lang="en-US" dirty="0">
                <a:latin typeface="Arial" panose="020B0604020202020204" pitchFamily="34" charset="0"/>
                <a:cs typeface="Arial" panose="020B0604020202020204" pitchFamily="34" charset="0"/>
              </a:rPr>
              <a:t>Over the next 12 months the slaps got worse. </a:t>
            </a:r>
          </a:p>
          <a:p>
            <a:pPr>
              <a:lnSpc>
                <a:spcPts val="2800"/>
              </a:lnSpc>
              <a:spcAft>
                <a:spcPts val="600"/>
              </a:spcAft>
              <a:buClr>
                <a:schemeClr val="accent2"/>
              </a:buClr>
            </a:pPr>
            <a:r>
              <a:rPr lang="en-US" dirty="0">
                <a:latin typeface="Arial" panose="020B0604020202020204" pitchFamily="34" charset="0"/>
                <a:cs typeface="Arial" panose="020B0604020202020204" pitchFamily="34" charset="0"/>
              </a:rPr>
              <a:t>Then punches, kicks, bites, burns. Black eyes, split lips, cracked ribs, dislocated wrist, fractured arm. </a:t>
            </a:r>
          </a:p>
          <a:p>
            <a:pPr>
              <a:lnSpc>
                <a:spcPts val="2800"/>
              </a:lnSpc>
              <a:spcAft>
                <a:spcPts val="600"/>
              </a:spcAft>
              <a:buClr>
                <a:schemeClr val="accent2"/>
              </a:buClr>
            </a:pPr>
            <a:r>
              <a:rPr lang="en-US" dirty="0">
                <a:latin typeface="Arial" panose="020B0604020202020204" pitchFamily="34" charset="0"/>
                <a:cs typeface="Arial" panose="020B0604020202020204" pitchFamily="34" charset="0"/>
              </a:rPr>
              <a:t>Concussion.</a:t>
            </a:r>
          </a:p>
        </p:txBody>
      </p:sp>
      <p:pic>
        <p:nvPicPr>
          <p:cNvPr id="5" name="Picture 4">
            <a:extLst>
              <a:ext uri="{FF2B5EF4-FFF2-40B4-BE49-F238E27FC236}">
                <a16:creationId xmlns:a16="http://schemas.microsoft.com/office/drawing/2014/main" id="{10771901-62DA-4C8A-BD3B-4ADB17ED70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8670" y="1443174"/>
            <a:ext cx="2713905" cy="1806770"/>
          </a:xfrm>
          <a:prstGeom prst="rect">
            <a:avLst/>
          </a:prstGeom>
        </p:spPr>
      </p:pic>
      <p:pic>
        <p:nvPicPr>
          <p:cNvPr id="7" name="Picture 6">
            <a:extLst>
              <a:ext uri="{FF2B5EF4-FFF2-40B4-BE49-F238E27FC236}">
                <a16:creationId xmlns:a16="http://schemas.microsoft.com/office/drawing/2014/main" id="{D5372BBA-0F63-4A5A-9887-D79E5FE5A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0783" y="1443174"/>
            <a:ext cx="2708284" cy="1806770"/>
          </a:xfrm>
          <a:prstGeom prst="rect">
            <a:avLst/>
          </a:prstGeom>
        </p:spPr>
      </p:pic>
      <p:pic>
        <p:nvPicPr>
          <p:cNvPr id="9" name="Picture 8">
            <a:extLst>
              <a:ext uri="{FF2B5EF4-FFF2-40B4-BE49-F238E27FC236}">
                <a16:creationId xmlns:a16="http://schemas.microsoft.com/office/drawing/2014/main" id="{A6E1B80D-FCED-4E16-B57B-FB479D3CEE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528" y="3476350"/>
            <a:ext cx="2718077" cy="1813303"/>
          </a:xfrm>
          <a:prstGeom prst="rect">
            <a:avLst/>
          </a:prstGeom>
        </p:spPr>
      </p:pic>
    </p:spTree>
    <p:extLst>
      <p:ext uri="{BB962C8B-B14F-4D97-AF65-F5344CB8AC3E}">
        <p14:creationId xmlns:p14="http://schemas.microsoft.com/office/powerpoint/2010/main" val="233720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040AB8-92ED-4B09-ACD1-5AD893D0FE74}"/>
              </a:ext>
            </a:extLst>
          </p:cNvPr>
          <p:cNvSpPr txBox="1"/>
          <p:nvPr/>
        </p:nvSpPr>
        <p:spPr>
          <a:xfrm>
            <a:off x="1874542" y="1312546"/>
            <a:ext cx="4221458" cy="1491434"/>
          </a:xfrm>
          <a:prstGeom prst="rect">
            <a:avLst/>
          </a:prstGeom>
          <a:noFill/>
        </p:spPr>
        <p:txBody>
          <a:bodyPr wrap="square">
            <a:spAutoFit/>
          </a:bodyPr>
          <a:lstStyle/>
          <a:p>
            <a:pPr>
              <a:lnSpc>
                <a:spcPts val="2800"/>
              </a:lnSpc>
            </a:pPr>
            <a:r>
              <a:rPr lang="en-GB" dirty="0">
                <a:latin typeface="Arial" panose="020B0604020202020204" pitchFamily="34" charset="0"/>
                <a:cs typeface="Arial" panose="020B0604020202020204" pitchFamily="34" charset="0"/>
              </a:rPr>
              <a:t>She stopped spending time with friends. </a:t>
            </a:r>
          </a:p>
          <a:p>
            <a:pPr>
              <a:lnSpc>
                <a:spcPts val="2800"/>
              </a:lnSpc>
            </a:pPr>
            <a:r>
              <a:rPr lang="en-GB" dirty="0">
                <a:latin typeface="Arial" panose="020B0604020202020204" pitchFamily="34" charset="0"/>
                <a:cs typeface="Arial" panose="020B0604020202020204" pitchFamily="34" charset="0"/>
              </a:rPr>
              <a:t>Dropped out of her studies because she fell behind. </a:t>
            </a:r>
          </a:p>
        </p:txBody>
      </p:sp>
      <p:sp>
        <p:nvSpPr>
          <p:cNvPr id="6" name="TextBox 5">
            <a:extLst>
              <a:ext uri="{FF2B5EF4-FFF2-40B4-BE49-F238E27FC236}">
                <a16:creationId xmlns:a16="http://schemas.microsoft.com/office/drawing/2014/main" id="{5A5C5FD9-8FCA-40B9-AF14-EF2E6AF9DC4E}"/>
              </a:ext>
            </a:extLst>
          </p:cNvPr>
          <p:cNvSpPr txBox="1"/>
          <p:nvPr/>
        </p:nvSpPr>
        <p:spPr>
          <a:xfrm>
            <a:off x="6096000" y="3532455"/>
            <a:ext cx="5546740" cy="1887696"/>
          </a:xfrm>
          <a:prstGeom prst="rect">
            <a:avLst/>
          </a:prstGeom>
          <a:noFill/>
        </p:spPr>
        <p:txBody>
          <a:bodyPr wrap="square">
            <a:spAutoFit/>
          </a:bodyPr>
          <a:lstStyle/>
          <a:p>
            <a:pPr>
              <a:lnSpc>
                <a:spcPts val="2800"/>
              </a:lnSpc>
            </a:pPr>
            <a:r>
              <a:rPr lang="en-GB" dirty="0">
                <a:latin typeface="Arial" panose="020B0604020202020204" pitchFamily="34" charset="0"/>
                <a:cs typeface="Arial" panose="020B0604020202020204" pitchFamily="34" charset="0"/>
              </a:rPr>
              <a:t>Work pulled her in for disciplinary action because she had missed a few days here and there, had let her appearance slip, and they weren’t happy that her partner had showed up at the office on a couple of occasions and been disruptive while assaulting her.</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74542" y="3532455"/>
            <a:ext cx="3817285" cy="2487909"/>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29036" y="749024"/>
            <a:ext cx="3814224" cy="2542816"/>
          </a:xfrm>
          <a:prstGeom prst="rect">
            <a:avLst/>
          </a:prstGeom>
        </p:spPr>
      </p:pic>
    </p:spTree>
    <p:extLst>
      <p:ext uri="{BB962C8B-B14F-4D97-AF65-F5344CB8AC3E}">
        <p14:creationId xmlns:p14="http://schemas.microsoft.com/office/powerpoint/2010/main" val="147945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AC7D94-7779-48D3-AB44-897B6FCF9546}"/>
              </a:ext>
            </a:extLst>
          </p:cNvPr>
          <p:cNvSpPr txBox="1"/>
          <p:nvPr/>
        </p:nvSpPr>
        <p:spPr>
          <a:xfrm>
            <a:off x="1155469" y="1351905"/>
            <a:ext cx="4846320" cy="5411654"/>
          </a:xfrm>
          <a:prstGeom prst="rect">
            <a:avLst/>
          </a:prstGeom>
        </p:spPr>
        <p:txBody>
          <a:bodyPr vert="horz" lIns="91440" tIns="45720" rIns="91440" bIns="45720" rtlCol="0" anchor="t">
            <a:noAutofit/>
          </a:bodyPr>
          <a:lstStyle/>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One day at work, on her lunch break, he called to say he was on his way. He was in one of his moods. She didn’t have any strength left. She was tired. </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She wanted a rest. Needed an escape.</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She waited by the side of the road for her opportunity and then stepped out. The car hit her, and she was thrown down the road. An ambulance was called. The driver was unhurt and the car undamaged. She had minor injuries. She was discharged later that day.</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Her doctor placed her on sick leave. </a:t>
            </a:r>
          </a:p>
          <a:p>
            <a:pPr>
              <a:lnSpc>
                <a:spcPts val="2800"/>
              </a:lnSpc>
              <a:spcAft>
                <a:spcPts val="800"/>
              </a:spcAft>
              <a:buClr>
                <a:schemeClr val="accent2"/>
              </a:buClr>
            </a:pPr>
            <a:r>
              <a:rPr lang="en-US" dirty="0">
                <a:effectLst/>
                <a:latin typeface="Arial" panose="020B0604020202020204" pitchFamily="34" charset="0"/>
                <a:cs typeface="Arial" panose="020B0604020202020204" pitchFamily="34" charset="0"/>
              </a:rPr>
              <a:t>That was the last day she would go to work.</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84421" y="1501535"/>
            <a:ext cx="5120641" cy="3417786"/>
          </a:xfrm>
          <a:prstGeom prst="rect">
            <a:avLst/>
          </a:prstGeom>
        </p:spPr>
      </p:pic>
    </p:spTree>
    <p:extLst>
      <p:ext uri="{BB962C8B-B14F-4D97-AF65-F5344CB8AC3E}">
        <p14:creationId xmlns:p14="http://schemas.microsoft.com/office/powerpoint/2010/main" val="2350926866"/>
      </p:ext>
    </p:extLst>
  </p:cSld>
  <p:clrMapOvr>
    <a:masterClrMapping/>
  </p:clrMapOvr>
</p:sld>
</file>

<file path=ppt/theme/theme1.xml><?xml version="1.0" encoding="utf-8"?>
<a:theme xmlns:a="http://schemas.openxmlformats.org/drawingml/2006/main" name="MC 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71F1F844-DA78-4447-A108-FEABDF8FC45F}" vid="{236811AE-EF1F-EB4B-BD5C-5C399254EF90}"/>
    </a:ext>
  </a:extLst>
</a:theme>
</file>

<file path=docProps/app.xml><?xml version="1.0" encoding="utf-8"?>
<Properties xmlns="http://schemas.openxmlformats.org/officeDocument/2006/extended-properties" xmlns:vt="http://schemas.openxmlformats.org/officeDocument/2006/docPropsVTypes">
  <TotalTime>19373</TotalTime>
  <Words>2328</Words>
  <Application>Microsoft Macintosh PowerPoint</Application>
  <PresentationFormat>Widescreen</PresentationFormat>
  <Paragraphs>153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Trebuchet MS</vt:lpstr>
      <vt:lpstr>MC text slide</vt:lpstr>
      <vt:lpstr>Domestic Violence and Rape A survivor’s story</vt:lpstr>
      <vt:lpstr>PowerPoint Presentation</vt:lpstr>
      <vt:lpstr>This is a story of domestic violence. It is only one story out of millions.  She was a happy child in many ways, but her family situation and childhood experiences had left her vulnerable.  A couple of early relationships let her down and she desperately wanted to be loved and to find that special someone she would spend forever with.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and Rape</dc:title>
  <dc:creator>Sarah Simpson</dc:creator>
  <cp:lastModifiedBy>Leonora Wassell</cp:lastModifiedBy>
  <cp:revision>34</cp:revision>
  <dcterms:created xsi:type="dcterms:W3CDTF">2022-03-22T18:31:58Z</dcterms:created>
  <dcterms:modified xsi:type="dcterms:W3CDTF">2024-11-29T12:03:09Z</dcterms:modified>
</cp:coreProperties>
</file>