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sldIdLst>
    <p:sldId id="257" r:id="rId2"/>
    <p:sldId id="261" r:id="rId3"/>
    <p:sldId id="259" r:id="rId4"/>
    <p:sldId id="260" r:id="rId5"/>
    <p:sldId id="262" r:id="rId6"/>
    <p:sldId id="265"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07DD4B-0343-7440-A190-B8E1CDABCB9A}" v="5" dt="2024-11-23T23:32:35.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07"/>
  </p:normalViewPr>
  <p:slideViewPr>
    <p:cSldViewPr snapToGrid="0">
      <p:cViewPr varScale="1">
        <p:scale>
          <a:sx n="115" d="100"/>
          <a:sy n="115"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283762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81419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424127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41093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388754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325924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87143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dirty="0"/>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dirty="0"/>
          </a:p>
        </p:txBody>
      </p:sp>
    </p:spTree>
    <p:extLst>
      <p:ext uri="{BB962C8B-B14F-4D97-AF65-F5344CB8AC3E}">
        <p14:creationId xmlns:p14="http://schemas.microsoft.com/office/powerpoint/2010/main" val="414544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1988711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145654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11/24/24</a:t>
            </a:fld>
            <a:endParaRPr lang="en-US" dirty="0"/>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74718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11/24/24</a:t>
            </a:fld>
            <a:endParaRPr lang="en-US" dirty="0"/>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dirty="0"/>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827216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uam-ukraine.eu/news/orangetheworld-joint-statement-in-observance-of-the-international-day-for-the-elimination-of-violence-against-wome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undocs.org/A/RES/48/104"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undocs.org/A/RES/54/13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grandesmujeresenlahistoria.blogspot.com.ar/" TargetMode="External"/><Relationship Id="rId2" Type="http://schemas.openxmlformats.org/officeDocument/2006/relationships/image" Target="../media/image3.jpg"/><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hyperlink" Target="https://x.com/hashtag/noexcuse?ref_src=twsrc%5Egoogle%7Ctwcamp%5Eserp%7Ctwgr%5Ehashta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olicystudies.blogs.bristol.ac.uk/2016/11/25/international-day-for-the-elimination-of-violence-against-women/"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hyperlink" Target="https://x.com/hashtag/noexcuse?ref_src=twsrc%5Egoogle%7Ctwcamp%5Eserp%7Ctwgr%5Ehashta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dirty="0"/>
          </a:p>
        </p:txBody>
      </p:sp>
      <p:sp useBgFill="1">
        <p:nvSpPr>
          <p:cNvPr id="31" name="Rectangle 30">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496" y="954156"/>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582279E-1953-F42D-85C5-4CF7A51FF465}"/>
              </a:ext>
            </a:extLst>
          </p:cNvPr>
          <p:cNvSpPr>
            <a:spLocks noGrp="1"/>
          </p:cNvSpPr>
          <p:nvPr>
            <p:ph type="title"/>
          </p:nvPr>
        </p:nvSpPr>
        <p:spPr>
          <a:xfrm>
            <a:off x="1092081" y="2248128"/>
            <a:ext cx="3983505" cy="2421375"/>
          </a:xfrm>
        </p:spPr>
        <p:txBody>
          <a:bodyPr vert="horz" lIns="91440" tIns="45720" rIns="91440" bIns="45720" rtlCol="0" anchor="ctr">
            <a:normAutofit fontScale="90000"/>
          </a:bodyPr>
          <a:lstStyle/>
          <a:p>
            <a:pPr algn="ctr"/>
            <a:r>
              <a:rPr lang="en-US" dirty="0"/>
              <a:t>International day for the elimination of violence against women</a:t>
            </a:r>
            <a:br>
              <a:rPr lang="en-US" dirty="0"/>
            </a:br>
            <a:r>
              <a:rPr lang="en-US" dirty="0"/>
              <a:t>25 </a:t>
            </a:r>
            <a:r>
              <a:rPr lang="en-US" dirty="0" err="1"/>
              <a:t>nov</a:t>
            </a:r>
            <a:r>
              <a:rPr lang="en-US" dirty="0"/>
              <a:t> 24</a:t>
            </a:r>
          </a:p>
        </p:txBody>
      </p:sp>
      <p:sp>
        <p:nvSpPr>
          <p:cNvPr id="35" name="Freeform: Shape 34">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18E3A2C8-F08E-B96E-BCA8-7F21633392E5}"/>
              </a:ext>
            </a:extLst>
          </p:cNvPr>
          <p:cNvSpPr txBox="1"/>
          <p:nvPr/>
        </p:nvSpPr>
        <p:spPr>
          <a:xfrm>
            <a:off x="6522425" y="3429000"/>
            <a:ext cx="4811016" cy="3447098"/>
          </a:xfrm>
          <a:prstGeom prst="rect">
            <a:avLst/>
          </a:prstGeom>
          <a:noFill/>
        </p:spPr>
        <p:txBody>
          <a:bodyPr wrap="square" rtlCol="0">
            <a:spAutoFit/>
          </a:bodyPr>
          <a:lstStyle/>
          <a:p>
            <a:r>
              <a:rPr lang="en-GB" sz="4000" b="0" i="0" u="none" strike="noStrike" dirty="0">
                <a:solidFill>
                  <a:srgbClr val="000000"/>
                </a:solidFill>
                <a:effectLst/>
              </a:rPr>
              <a:t>“Nowhere in the world is a woman safe from violence. The strengthening of global commitment to counteract this plague is a movement whose time has come.”-Asha-Rose </a:t>
            </a:r>
            <a:r>
              <a:rPr lang="en-GB" sz="4000" b="0" i="0" u="none" strike="noStrike" dirty="0" err="1">
                <a:solidFill>
                  <a:srgbClr val="000000"/>
                </a:solidFill>
                <a:effectLst/>
              </a:rPr>
              <a:t>Migiro</a:t>
            </a:r>
            <a:endParaRPr lang="en-GB" sz="4000" b="0" i="0" u="none" strike="noStrike" dirty="0">
              <a:solidFill>
                <a:srgbClr val="000000"/>
              </a:solidFill>
              <a:effectLst/>
            </a:endParaRPr>
          </a:p>
          <a:p>
            <a:endParaRPr lang="en-US" dirty="0">
              <a:latin typeface="Calibri" panose="020F0502020204030204" pitchFamily="34" charset="0"/>
              <a:cs typeface="Calibri" panose="020F0502020204030204" pitchFamily="34" charset="0"/>
            </a:endParaRPr>
          </a:p>
        </p:txBody>
      </p:sp>
      <p:pic>
        <p:nvPicPr>
          <p:cNvPr id="25" name="Picture 24" descr="A group of women standing together&#10;&#10;Description automatically generated">
            <a:extLst>
              <a:ext uri="{FF2B5EF4-FFF2-40B4-BE49-F238E27FC236}">
                <a16:creationId xmlns:a16="http://schemas.microsoft.com/office/drawing/2014/main" id="{15CAA395-E2E6-FACB-35B5-E4AD263F4A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49923" y="528228"/>
            <a:ext cx="5931144" cy="1977048"/>
          </a:xfrm>
          <a:prstGeom prst="rect">
            <a:avLst/>
          </a:prstGeom>
        </p:spPr>
      </p:pic>
    </p:spTree>
    <p:extLst>
      <p:ext uri="{BB962C8B-B14F-4D97-AF65-F5344CB8AC3E}">
        <p14:creationId xmlns:p14="http://schemas.microsoft.com/office/powerpoint/2010/main" val="389538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0C5E07F7-5FC6-1D48-F94D-54350E8B36F1}"/>
              </a:ext>
            </a:extLst>
          </p:cNvPr>
          <p:cNvPicPr>
            <a:picLocks noChangeAspect="1"/>
          </p:cNvPicPr>
          <p:nvPr/>
        </p:nvPicPr>
        <p:blipFill>
          <a:blip r:embed="rId2"/>
          <a:stretch>
            <a:fillRect/>
          </a:stretch>
        </p:blipFill>
        <p:spPr>
          <a:xfrm>
            <a:off x="9329738" y="5634384"/>
            <a:ext cx="2862262" cy="1223616"/>
          </a:xfrm>
          <a:prstGeom prst="rect">
            <a:avLst/>
          </a:prstGeom>
        </p:spPr>
      </p:pic>
      <p:sp>
        <p:nvSpPr>
          <p:cNvPr id="3" name="TextBox 2">
            <a:extLst>
              <a:ext uri="{FF2B5EF4-FFF2-40B4-BE49-F238E27FC236}">
                <a16:creationId xmlns:a16="http://schemas.microsoft.com/office/drawing/2014/main" id="{AE52514D-C6CE-2F3F-2813-9F13BA492DAF}"/>
              </a:ext>
            </a:extLst>
          </p:cNvPr>
          <p:cNvSpPr txBox="1"/>
          <p:nvPr/>
        </p:nvSpPr>
        <p:spPr>
          <a:xfrm>
            <a:off x="913493" y="617738"/>
            <a:ext cx="10071100" cy="4832092"/>
          </a:xfrm>
          <a:prstGeom prst="rect">
            <a:avLst/>
          </a:prstGeom>
          <a:solidFill>
            <a:schemeClr val="bg1"/>
          </a:solidFill>
        </p:spPr>
        <p:txBody>
          <a:bodyPr wrap="square" rtlCol="0">
            <a:spAutoFit/>
          </a:bodyPr>
          <a:lstStyle/>
          <a:p>
            <a:pPr algn="ctr"/>
            <a:r>
              <a:rPr lang="en-GB" sz="2800" b="1" i="0" u="none" strike="noStrike" dirty="0">
                <a:solidFill>
                  <a:srgbClr val="454545"/>
                </a:solidFill>
                <a:effectLst/>
              </a:rPr>
              <a:t>Women's rights activists have observed 25 November as a day against gender-based violence since 1981. This date was selected to honour the Mirabal sisters, three political activists from the Dominican Republic who were brutally murdered in 1960 by order of the country’s ruler, Rafael Trujillo (1930-1961).</a:t>
            </a:r>
          </a:p>
          <a:p>
            <a:pPr algn="ctr"/>
            <a:endParaRPr lang="en-GB" sz="2800" b="1" i="0" u="none" strike="noStrike" dirty="0">
              <a:solidFill>
                <a:srgbClr val="454545"/>
              </a:solidFill>
              <a:effectLst/>
            </a:endParaRPr>
          </a:p>
          <a:p>
            <a:pPr algn="ctr"/>
            <a:r>
              <a:rPr lang="en-GB" sz="2800" b="1" i="0" u="none" strike="noStrike" dirty="0">
                <a:solidFill>
                  <a:srgbClr val="454545"/>
                </a:solidFill>
                <a:effectLst/>
              </a:rPr>
              <a:t>On 20 December 1993, the General Assembly adopts the Declaration on the Elimination of Violence against Women through </a:t>
            </a:r>
            <a:r>
              <a:rPr lang="en-GB" sz="2800" b="1" i="0" strike="noStrike" dirty="0">
                <a:solidFill>
                  <a:srgbClr val="000000"/>
                </a:solidFill>
                <a:effectLst/>
                <a:hlinkClick r:id="rId3"/>
              </a:rPr>
              <a:t>resolution 48/104</a:t>
            </a:r>
            <a:r>
              <a:rPr lang="en-GB" sz="2800" b="1" i="0" strike="noStrike" dirty="0">
                <a:solidFill>
                  <a:srgbClr val="454545"/>
                </a:solidFill>
                <a:effectLst/>
              </a:rPr>
              <a:t>, </a:t>
            </a:r>
            <a:r>
              <a:rPr lang="en-GB" sz="2800" b="1" i="0" u="none" strike="noStrike" dirty="0">
                <a:solidFill>
                  <a:srgbClr val="454545"/>
                </a:solidFill>
                <a:effectLst/>
              </a:rPr>
              <a:t>paving the path towards eradicating violence against women and girls worldwide.</a:t>
            </a:r>
          </a:p>
          <a:p>
            <a:pPr algn="ctr"/>
            <a:endParaRPr lang="en-GB" sz="2800" b="1" i="0" u="none" strike="noStrike" dirty="0">
              <a:solidFill>
                <a:srgbClr val="454545"/>
              </a:solidFill>
              <a:effectLst/>
            </a:endParaRPr>
          </a:p>
          <a:p>
            <a:pPr algn="ctr"/>
            <a:r>
              <a:rPr lang="en-GB" sz="2800" b="1" i="0" u="none" strike="noStrike" dirty="0">
                <a:solidFill>
                  <a:srgbClr val="454545"/>
                </a:solidFill>
                <a:effectLst/>
              </a:rPr>
              <a:t>Finally, on 7 February 2000, the General Assembly adopts </a:t>
            </a:r>
            <a:r>
              <a:rPr lang="en-GB" sz="2800" b="1" i="0" u="none" strike="noStrike" dirty="0">
                <a:solidFill>
                  <a:srgbClr val="000000"/>
                </a:solidFill>
                <a:effectLst/>
                <a:hlinkClick r:id="rId4"/>
              </a:rPr>
              <a:t>resolution 54/134</a:t>
            </a:r>
            <a:r>
              <a:rPr lang="en-GB" sz="2800" b="1" i="0" u="none" strike="noStrike" dirty="0">
                <a:solidFill>
                  <a:srgbClr val="454545"/>
                </a:solidFill>
                <a:effectLst/>
              </a:rPr>
              <a:t>, officially designating 25 November as the International day for the Elimination of Violence Against Women and in doing so, inviting governments, international organizations as well as NGOs to join together and organize activities designed to raise public awareness of the issue every year on that date.</a:t>
            </a:r>
          </a:p>
        </p:txBody>
      </p:sp>
    </p:spTree>
    <p:extLst>
      <p:ext uri="{BB962C8B-B14F-4D97-AF65-F5344CB8AC3E}">
        <p14:creationId xmlns:p14="http://schemas.microsoft.com/office/powerpoint/2010/main" val="278833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B02605C-E6FF-7FF4-9C17-3EFA184D4597}"/>
            </a:ext>
          </a:extLst>
        </p:cNvPr>
        <p:cNvGrpSpPr/>
        <p:nvPr/>
      </p:nvGrpSpPr>
      <p:grpSpPr>
        <a:xfrm>
          <a:off x="0" y="0"/>
          <a:ext cx="0" cy="0"/>
          <a:chOff x="0" y="0"/>
          <a:chExt cx="0" cy="0"/>
        </a:xfrm>
      </p:grpSpPr>
      <p:sp>
        <p:nvSpPr>
          <p:cNvPr id="68" name="Freeform: Shape 67">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2" name="Rectangle 71">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46707" y="17769"/>
            <a:ext cx="5929950" cy="678282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4CF47BE-D594-B47A-4FCD-C739968C60D3}"/>
              </a:ext>
            </a:extLst>
          </p:cNvPr>
          <p:cNvSpPr>
            <a:spLocks noGrp="1"/>
          </p:cNvSpPr>
          <p:nvPr>
            <p:ph type="title"/>
          </p:nvPr>
        </p:nvSpPr>
        <p:spPr>
          <a:xfrm>
            <a:off x="1075765" y="604801"/>
            <a:ext cx="5329187" cy="946413"/>
          </a:xfrm>
        </p:spPr>
        <p:txBody>
          <a:bodyPr vert="horz" lIns="91440" tIns="45720" rIns="91440" bIns="45720" rtlCol="0" anchor="ctr">
            <a:normAutofit fontScale="90000"/>
          </a:bodyPr>
          <a:lstStyle/>
          <a:p>
            <a:pPr algn="ctr">
              <a:lnSpc>
                <a:spcPct val="90000"/>
              </a:lnSpc>
            </a:pPr>
            <a:r>
              <a:rPr lang="en-US" sz="3200" b="1" kern="1200" spc="100" baseline="0" dirty="0">
                <a:solidFill>
                  <a:schemeClr val="tx1"/>
                </a:solidFill>
                <a:latin typeface="+mj-lt"/>
                <a:ea typeface="+mj-ea"/>
                <a:cs typeface="+mj-cs"/>
              </a:rPr>
              <a:t>Mirabal sisters murdered </a:t>
            </a:r>
            <a:br>
              <a:rPr lang="en-US" sz="3200" b="1" kern="1200" spc="100" baseline="0" dirty="0">
                <a:solidFill>
                  <a:schemeClr val="tx1"/>
                </a:solidFill>
                <a:latin typeface="+mj-lt"/>
                <a:ea typeface="+mj-ea"/>
                <a:cs typeface="+mj-cs"/>
              </a:rPr>
            </a:br>
            <a:r>
              <a:rPr lang="en-US" sz="3200" b="1" kern="1200" spc="100" baseline="0" dirty="0">
                <a:solidFill>
                  <a:schemeClr val="tx1"/>
                </a:solidFill>
                <a:latin typeface="+mj-lt"/>
                <a:ea typeface="+mj-ea"/>
                <a:cs typeface="+mj-cs"/>
              </a:rPr>
              <a:t>in 196o</a:t>
            </a:r>
          </a:p>
        </p:txBody>
      </p:sp>
      <p:sp>
        <p:nvSpPr>
          <p:cNvPr id="6" name="TextBox 5">
            <a:extLst>
              <a:ext uri="{FF2B5EF4-FFF2-40B4-BE49-F238E27FC236}">
                <a16:creationId xmlns:a16="http://schemas.microsoft.com/office/drawing/2014/main" id="{D4AE88E1-F338-3CC6-3AAD-B6879C7AB631}"/>
              </a:ext>
            </a:extLst>
          </p:cNvPr>
          <p:cNvSpPr txBox="1"/>
          <p:nvPr/>
        </p:nvSpPr>
        <p:spPr>
          <a:xfrm>
            <a:off x="730687" y="1551214"/>
            <a:ext cx="5803900" cy="3859059"/>
          </a:xfrm>
          <a:prstGeom prst="rect">
            <a:avLst/>
          </a:prstGeom>
        </p:spPr>
        <p:txBody>
          <a:bodyPr vert="horz" lIns="91440" tIns="45720" rIns="91440" bIns="45720" rtlCol="0">
            <a:noAutofit/>
          </a:bodyPr>
          <a:lstStyle/>
          <a:p>
            <a:pPr algn="ctr" defTabSz="914400">
              <a:lnSpc>
                <a:spcPct val="90000"/>
              </a:lnSpc>
              <a:spcAft>
                <a:spcPts val="600"/>
              </a:spcAft>
            </a:pPr>
            <a:r>
              <a:rPr lang="en-US" sz="2000" b="1" spc="50" dirty="0">
                <a:cs typeface="Arial" panose="020B0604020202020204" pitchFamily="34" charset="0"/>
              </a:rPr>
              <a:t>Patria, Minerva and Maria Teresa lived in the Dominican Republic under the dictatorship of Rafael Trujillo. The regime was brutal with  dissidents being imprisoned, tortured and murdered. </a:t>
            </a:r>
          </a:p>
          <a:p>
            <a:pPr algn="ctr" defTabSz="914400">
              <a:lnSpc>
                <a:spcPct val="90000"/>
              </a:lnSpc>
              <a:spcAft>
                <a:spcPts val="600"/>
              </a:spcAft>
            </a:pPr>
            <a:endParaRPr lang="en-US" sz="2000" b="1" spc="50" dirty="0">
              <a:cs typeface="Arial" panose="020B0604020202020204" pitchFamily="34" charset="0"/>
            </a:endParaRPr>
          </a:p>
          <a:p>
            <a:pPr algn="ctr" defTabSz="914400">
              <a:lnSpc>
                <a:spcPct val="90000"/>
              </a:lnSpc>
              <a:spcAft>
                <a:spcPts val="600"/>
              </a:spcAft>
            </a:pPr>
            <a:r>
              <a:rPr lang="en-US" sz="2000" b="1" spc="50" dirty="0">
                <a:cs typeface="Arial" panose="020B0604020202020204" pitchFamily="34" charset="0"/>
              </a:rPr>
              <a:t>Despite the many threats to their safety, the sisters led an underground movement which challenged the cruel and systematic violence. They distributed leaflets naming those who had been killed.</a:t>
            </a:r>
          </a:p>
          <a:p>
            <a:pPr algn="ctr" defTabSz="914400">
              <a:lnSpc>
                <a:spcPct val="90000"/>
              </a:lnSpc>
              <a:spcAft>
                <a:spcPts val="600"/>
              </a:spcAft>
            </a:pPr>
            <a:endParaRPr lang="en-US" sz="2000" b="1" spc="50" dirty="0">
              <a:cs typeface="Arial" panose="020B0604020202020204" pitchFamily="34" charset="0"/>
            </a:endParaRPr>
          </a:p>
          <a:p>
            <a:pPr algn="ctr" defTabSz="914400">
              <a:lnSpc>
                <a:spcPct val="90000"/>
              </a:lnSpc>
              <a:spcAft>
                <a:spcPts val="600"/>
              </a:spcAft>
            </a:pPr>
            <a:r>
              <a:rPr lang="en-US" sz="2000" b="1" spc="50" dirty="0">
                <a:cs typeface="Arial" panose="020B0604020202020204" pitchFamily="34" charset="0"/>
              </a:rPr>
              <a:t>On 25 November 1960, the three sisters were clubbed to death, their bodies placed in their vehicle and run off the road making it look like an accident.</a:t>
            </a:r>
          </a:p>
          <a:p>
            <a:pPr algn="ctr" defTabSz="914400">
              <a:lnSpc>
                <a:spcPct val="90000"/>
              </a:lnSpc>
              <a:spcAft>
                <a:spcPts val="600"/>
              </a:spcAft>
            </a:pPr>
            <a:endParaRPr lang="en-US" sz="2000" b="1" spc="50" dirty="0">
              <a:cs typeface="Arial" panose="020B0604020202020204" pitchFamily="34" charset="0"/>
            </a:endParaRPr>
          </a:p>
          <a:p>
            <a:pPr algn="ctr" defTabSz="914400">
              <a:lnSpc>
                <a:spcPct val="90000"/>
              </a:lnSpc>
              <a:spcAft>
                <a:spcPts val="600"/>
              </a:spcAft>
            </a:pPr>
            <a:r>
              <a:rPr lang="en-US" sz="2000" b="1" spc="50" dirty="0">
                <a:cs typeface="Arial" panose="020B0604020202020204" pitchFamily="34" charset="0"/>
              </a:rPr>
              <a:t>The murders caused such outrage, that within 6 months Trujillo was assassinated. The sisters became a symbol of democratic and feminist resistance and became known as “The Butterflies</a:t>
            </a:r>
            <a:r>
              <a:rPr lang="en-US" b="1" spc="50" dirty="0">
                <a:cs typeface="Arial" panose="020B0604020202020204" pitchFamily="34" charset="0"/>
              </a:rPr>
              <a:t>”</a:t>
            </a:r>
          </a:p>
        </p:txBody>
      </p:sp>
      <p:pic>
        <p:nvPicPr>
          <p:cNvPr id="8" name="Content Placeholder 7" descr="A group of women posing for a photo&#10;&#10;Description automatically generated">
            <a:extLst>
              <a:ext uri="{FF2B5EF4-FFF2-40B4-BE49-F238E27FC236}">
                <a16:creationId xmlns:a16="http://schemas.microsoft.com/office/drawing/2014/main" id="{E6CB1726-7BEA-3B00-2E7D-94421C57B34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338410" y="1948223"/>
            <a:ext cx="4433319" cy="2460491"/>
          </a:xfrm>
          <a:prstGeom prst="rect">
            <a:avLst/>
          </a:prstGeom>
        </p:spPr>
      </p:pic>
      <p:pic>
        <p:nvPicPr>
          <p:cNvPr id="5" name="Picture 4" descr="A close-up of a sign&#10;&#10;Description automatically generated">
            <a:extLst>
              <a:ext uri="{FF2B5EF4-FFF2-40B4-BE49-F238E27FC236}">
                <a16:creationId xmlns:a16="http://schemas.microsoft.com/office/drawing/2014/main" id="{CBBFC532-6419-6F22-50C4-AB9CD290B562}"/>
              </a:ext>
            </a:extLst>
          </p:cNvPr>
          <p:cNvPicPr>
            <a:picLocks noChangeAspect="1"/>
          </p:cNvPicPr>
          <p:nvPr/>
        </p:nvPicPr>
        <p:blipFill>
          <a:blip r:embed="rId4"/>
          <a:stretch>
            <a:fillRect/>
          </a:stretch>
        </p:blipFill>
        <p:spPr>
          <a:xfrm>
            <a:off x="8784771" y="5375516"/>
            <a:ext cx="3416834" cy="1460696"/>
          </a:xfrm>
          <a:prstGeom prst="rect">
            <a:avLst/>
          </a:prstGeom>
        </p:spPr>
      </p:pic>
      <p:sp>
        <p:nvSpPr>
          <p:cNvPr id="76" name="Freeform: Shape 75">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94272" y="-12268"/>
            <a:ext cx="5929950" cy="6782822"/>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36847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Shape 24">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26">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Rectangle 36">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0">
            <a:extLst>
              <a:ext uri="{FF2B5EF4-FFF2-40B4-BE49-F238E27FC236}">
                <a16:creationId xmlns:a16="http://schemas.microsoft.com/office/drawing/2014/main" id="{A2EE1E2D-ECFB-49DE-A025-1F56F4BF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530" y="650821"/>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Content Placeholder 4" descr="A person holding her hand up&#10;&#10;Description automatically generated">
            <a:extLst>
              <a:ext uri="{FF2B5EF4-FFF2-40B4-BE49-F238E27FC236}">
                <a16:creationId xmlns:a16="http://schemas.microsoft.com/office/drawing/2014/main" id="{A7A6C6C3-4E3D-5199-92AE-48ECAF46FF49}"/>
              </a:ext>
            </a:extLst>
          </p:cNvPr>
          <p:cNvPicPr>
            <a:picLocks noChangeAspect="1"/>
          </p:cNvPicPr>
          <p:nvPr/>
        </p:nvPicPr>
        <p:blipFill>
          <a:blip r:embed="rId2"/>
          <a:stretch>
            <a:fillRect/>
          </a:stretch>
        </p:blipFill>
        <p:spPr>
          <a:xfrm>
            <a:off x="1042859" y="436806"/>
            <a:ext cx="4159185" cy="5878707"/>
          </a:xfrm>
          <a:prstGeom prst="rect">
            <a:avLst/>
          </a:prstGeom>
        </p:spPr>
      </p:pic>
      <p:sp>
        <p:nvSpPr>
          <p:cNvPr id="7" name="TextBox 6">
            <a:extLst>
              <a:ext uri="{FF2B5EF4-FFF2-40B4-BE49-F238E27FC236}">
                <a16:creationId xmlns:a16="http://schemas.microsoft.com/office/drawing/2014/main" id="{6B4794FD-574A-1A61-8922-ACCF5B096FCA}"/>
              </a:ext>
            </a:extLst>
          </p:cNvPr>
          <p:cNvSpPr txBox="1"/>
          <p:nvPr/>
        </p:nvSpPr>
        <p:spPr>
          <a:xfrm>
            <a:off x="6715126" y="1375191"/>
            <a:ext cx="4434016" cy="5261463"/>
          </a:xfrm>
          <a:prstGeom prst="rect">
            <a:avLst/>
          </a:prstGeom>
        </p:spPr>
        <p:txBody>
          <a:bodyPr vert="horz" lIns="91440" tIns="45720" rIns="91440" bIns="45720" rtlCol="0">
            <a:normAutofit fontScale="85000" lnSpcReduction="20000"/>
          </a:bodyPr>
          <a:lstStyle/>
          <a:p>
            <a:pPr algn="ctr" defTabSz="914400">
              <a:lnSpc>
                <a:spcPct val="90000"/>
              </a:lnSpc>
              <a:spcAft>
                <a:spcPts val="600"/>
              </a:spcAft>
            </a:pPr>
            <a:r>
              <a:rPr lang="en-US" sz="3200" b="1" spc="50" dirty="0"/>
              <a:t>E</a:t>
            </a:r>
            <a:r>
              <a:rPr lang="en-US" sz="3200" b="1" i="0" u="none" strike="noStrike" spc="50" dirty="0">
                <a:effectLst/>
              </a:rPr>
              <a:t>very 10 </a:t>
            </a:r>
            <a:r>
              <a:rPr lang="en-US" sz="3200" b="1" i="0" u="none" strike="noStrike" spc="50" dirty="0" err="1">
                <a:effectLst/>
              </a:rPr>
              <a:t>mn</a:t>
            </a:r>
            <a:r>
              <a:rPr lang="en-US" sz="3200" b="1" i="0" u="none" strike="noStrike" spc="50" dirty="0">
                <a:effectLst/>
              </a:rPr>
              <a:t> in the world In 2023, a woman was killed . Such murders are qualified as gender-based violence and are the most prevalent form of human rights violation in the world. </a:t>
            </a:r>
          </a:p>
          <a:p>
            <a:pPr algn="ctr" defTabSz="914400">
              <a:lnSpc>
                <a:spcPct val="90000"/>
              </a:lnSpc>
              <a:spcAft>
                <a:spcPts val="600"/>
              </a:spcAft>
            </a:pPr>
            <a:r>
              <a:rPr lang="en-US" sz="3200" b="1" i="0" u="none" strike="noStrike" spc="50" dirty="0">
                <a:effectLst/>
              </a:rPr>
              <a:t>1 in 3 women experience violence in their lifetime..</a:t>
            </a:r>
          </a:p>
          <a:p>
            <a:pPr algn="ctr" defTabSz="914400">
              <a:lnSpc>
                <a:spcPct val="90000"/>
              </a:lnSpc>
              <a:spcAft>
                <a:spcPts val="600"/>
              </a:spcAft>
            </a:pPr>
            <a:r>
              <a:rPr lang="en-US" sz="3200" b="1" i="0" u="none" strike="noStrike" spc="50" dirty="0">
                <a:effectLst/>
              </a:rPr>
              <a:t>Women who have experienced violence are more likely to suffer from depression, anxiety disorders, unplanned pregnancies, sexually transmitted infections and HIV, with long-lasting consequences.</a:t>
            </a:r>
          </a:p>
          <a:p>
            <a:pPr algn="ctr" defTabSz="914400">
              <a:lnSpc>
                <a:spcPct val="90000"/>
              </a:lnSpc>
              <a:spcAft>
                <a:spcPts val="600"/>
              </a:spcAft>
            </a:pPr>
            <a:endParaRPr lang="en-US" sz="3200" b="1" i="0" u="none" strike="noStrike" spc="50" dirty="0">
              <a:solidFill>
                <a:srgbClr val="FF0000"/>
              </a:solidFill>
              <a:effectLst/>
            </a:endParaRPr>
          </a:p>
          <a:p>
            <a:pPr algn="ctr" defTabSz="914400">
              <a:lnSpc>
                <a:spcPct val="90000"/>
              </a:lnSpc>
              <a:spcAft>
                <a:spcPts val="600"/>
              </a:spcAft>
            </a:pPr>
            <a:r>
              <a:rPr lang="en-US" sz="3200" b="1" i="0" strike="noStrike" spc="50" dirty="0">
                <a:solidFill>
                  <a:srgbClr val="FF0000"/>
                </a:solidFill>
                <a:effectLst/>
                <a:hlinkClick r:id="rId3">
                  <a:extLst>
                    <a:ext uri="{A12FA001-AC4F-418D-AE19-62706E023703}">
                      <ahyp:hlinkClr xmlns:ahyp="http://schemas.microsoft.com/office/drawing/2018/hyperlinkcolor" val="tx"/>
                    </a:ext>
                  </a:extLst>
                </a:hlinkClick>
              </a:rPr>
              <a:t>#NoExcuse</a:t>
            </a:r>
            <a:r>
              <a:rPr lang="en-US" sz="3200" b="1" i="0" u="none" strike="noStrike" spc="50" dirty="0">
                <a:solidFill>
                  <a:srgbClr val="FF0000"/>
                </a:solidFill>
                <a:effectLst/>
              </a:rPr>
              <a:t>. </a:t>
            </a:r>
            <a:r>
              <a:rPr lang="en-US" sz="3200" b="1" i="0" u="none" strike="noStrike" spc="50" dirty="0" err="1">
                <a:solidFill>
                  <a:srgbClr val="FF0000"/>
                </a:solidFill>
                <a:effectLst/>
              </a:rPr>
              <a:t>UNiTE</a:t>
            </a:r>
            <a:r>
              <a:rPr lang="en-US" sz="3200" b="1" i="0" u="none" strike="noStrike" spc="50" dirty="0">
                <a:solidFill>
                  <a:srgbClr val="FF0000"/>
                </a:solidFill>
                <a:effectLst/>
              </a:rPr>
              <a:t> to End Violence against Women.</a:t>
            </a:r>
          </a:p>
          <a:p>
            <a:pPr algn="ctr" defTabSz="914400">
              <a:lnSpc>
                <a:spcPct val="90000"/>
              </a:lnSpc>
              <a:spcAft>
                <a:spcPts val="600"/>
              </a:spcAft>
            </a:pPr>
            <a:endParaRPr lang="en-US" sz="1700" b="1" i="0" u="none" strike="noStrike" spc="50" dirty="0">
              <a:effectLst/>
            </a:endParaRPr>
          </a:p>
        </p:txBody>
      </p:sp>
      <p:sp>
        <p:nvSpPr>
          <p:cNvPr id="39" name="Freeform: Shape 32">
            <a:extLst>
              <a:ext uri="{FF2B5EF4-FFF2-40B4-BE49-F238E27FC236}">
                <a16:creationId xmlns:a16="http://schemas.microsoft.com/office/drawing/2014/main" id="{D79121EC-981A-4EB2-B42E-58FA5B2F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704" y="694112"/>
            <a:ext cx="5675176" cy="5572420"/>
          </a:xfrm>
          <a:custGeom>
            <a:avLst/>
            <a:gdLst>
              <a:gd name="connsiteX0" fmla="*/ 3054021 w 5812746"/>
              <a:gd name="connsiteY0" fmla="*/ 1231 h 5528040"/>
              <a:gd name="connsiteX1" fmla="*/ 3457269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3054021 w 5812746"/>
              <a:gd name="connsiteY0" fmla="*/ 1231 h 5528040"/>
              <a:gd name="connsiteX1" fmla="*/ 3602604 w 5812746"/>
              <a:gd name="connsiteY1" fmla="*/ 26605 h 5528040"/>
              <a:gd name="connsiteX2" fmla="*/ 5044657 w 5812746"/>
              <a:gd name="connsiteY2" fmla="*/ 762351 h 5528040"/>
              <a:gd name="connsiteX3" fmla="*/ 5796943 w 5812746"/>
              <a:gd name="connsiteY3" fmla="*/ 3658506 h 5528040"/>
              <a:gd name="connsiteX4" fmla="*/ 4954141 w 5812746"/>
              <a:gd name="connsiteY4" fmla="*/ 5012740 h 5528040"/>
              <a:gd name="connsiteX5" fmla="*/ 2691747 w 5812746"/>
              <a:gd name="connsiteY5" fmla="*/ 5525878 h 5528040"/>
              <a:gd name="connsiteX6" fmla="*/ 851096 w 5812746"/>
              <a:gd name="connsiteY6" fmla="*/ 4850742 h 5528040"/>
              <a:gd name="connsiteX7" fmla="*/ 140681 w 5812746"/>
              <a:gd name="connsiteY7" fmla="*/ 2645192 h 5528040"/>
              <a:gd name="connsiteX8" fmla="*/ 359594 w 5812746"/>
              <a:gd name="connsiteY8" fmla="*/ 1360849 h 5528040"/>
              <a:gd name="connsiteX9" fmla="*/ 446887 w 5812746"/>
              <a:gd name="connsiteY9" fmla="*/ 1002123 h 5528040"/>
              <a:gd name="connsiteX10" fmla="*/ 19774 w 5812746"/>
              <a:gd name="connsiteY10" fmla="*/ 765364 h 5528040"/>
              <a:gd name="connsiteX11" fmla="*/ 1117899 w 5812746"/>
              <a:gd name="connsiteY11" fmla="*/ 432351 h 5528040"/>
              <a:gd name="connsiteX12" fmla="*/ 1876138 w 5812746"/>
              <a:gd name="connsiteY12" fmla="*/ 213732 h 5528040"/>
              <a:gd name="connsiteX13" fmla="*/ 3054021 w 5812746"/>
              <a:gd name="connsiteY13" fmla="*/ 1231 h 5528040"/>
              <a:gd name="connsiteX0" fmla="*/ 1876138 w 5812746"/>
              <a:gd name="connsiteY0" fmla="*/ 209741 h 5524049"/>
              <a:gd name="connsiteX1" fmla="*/ 3602604 w 5812746"/>
              <a:gd name="connsiteY1" fmla="*/ 22614 h 5524049"/>
              <a:gd name="connsiteX2" fmla="*/ 5044657 w 5812746"/>
              <a:gd name="connsiteY2" fmla="*/ 758360 h 5524049"/>
              <a:gd name="connsiteX3" fmla="*/ 5796943 w 5812746"/>
              <a:gd name="connsiteY3" fmla="*/ 3654515 h 5524049"/>
              <a:gd name="connsiteX4" fmla="*/ 4954141 w 5812746"/>
              <a:gd name="connsiteY4" fmla="*/ 5008749 h 5524049"/>
              <a:gd name="connsiteX5" fmla="*/ 2691747 w 5812746"/>
              <a:gd name="connsiteY5" fmla="*/ 5521887 h 5524049"/>
              <a:gd name="connsiteX6" fmla="*/ 851096 w 5812746"/>
              <a:gd name="connsiteY6" fmla="*/ 4846751 h 5524049"/>
              <a:gd name="connsiteX7" fmla="*/ 140681 w 5812746"/>
              <a:gd name="connsiteY7" fmla="*/ 2641201 h 5524049"/>
              <a:gd name="connsiteX8" fmla="*/ 359594 w 5812746"/>
              <a:gd name="connsiteY8" fmla="*/ 1356858 h 5524049"/>
              <a:gd name="connsiteX9" fmla="*/ 446887 w 5812746"/>
              <a:gd name="connsiteY9" fmla="*/ 998132 h 5524049"/>
              <a:gd name="connsiteX10" fmla="*/ 19774 w 5812746"/>
              <a:gd name="connsiteY10" fmla="*/ 761373 h 5524049"/>
              <a:gd name="connsiteX11" fmla="*/ 1117899 w 5812746"/>
              <a:gd name="connsiteY11" fmla="*/ 428360 h 5524049"/>
              <a:gd name="connsiteX12" fmla="*/ 1876138 w 5812746"/>
              <a:gd name="connsiteY12" fmla="*/ 209741 h 5524049"/>
              <a:gd name="connsiteX0" fmla="*/ 1876138 w 5812746"/>
              <a:gd name="connsiteY0" fmla="*/ 209741 h 5527442"/>
              <a:gd name="connsiteX1" fmla="*/ 3602604 w 5812746"/>
              <a:gd name="connsiteY1" fmla="*/ 22614 h 5527442"/>
              <a:gd name="connsiteX2" fmla="*/ 5044657 w 5812746"/>
              <a:gd name="connsiteY2" fmla="*/ 758360 h 5527442"/>
              <a:gd name="connsiteX3" fmla="*/ 5796943 w 5812746"/>
              <a:gd name="connsiteY3" fmla="*/ 3654515 h 5527442"/>
              <a:gd name="connsiteX4" fmla="*/ 4978741 w 5812746"/>
              <a:gd name="connsiteY4" fmla="*/ 5080951 h 5527442"/>
              <a:gd name="connsiteX5" fmla="*/ 2691747 w 5812746"/>
              <a:gd name="connsiteY5" fmla="*/ 5521887 h 5527442"/>
              <a:gd name="connsiteX6" fmla="*/ 851096 w 5812746"/>
              <a:gd name="connsiteY6" fmla="*/ 4846751 h 5527442"/>
              <a:gd name="connsiteX7" fmla="*/ 140681 w 5812746"/>
              <a:gd name="connsiteY7" fmla="*/ 2641201 h 5527442"/>
              <a:gd name="connsiteX8" fmla="*/ 359594 w 5812746"/>
              <a:gd name="connsiteY8" fmla="*/ 1356858 h 5527442"/>
              <a:gd name="connsiteX9" fmla="*/ 446887 w 5812746"/>
              <a:gd name="connsiteY9" fmla="*/ 998132 h 5527442"/>
              <a:gd name="connsiteX10" fmla="*/ 19774 w 5812746"/>
              <a:gd name="connsiteY10" fmla="*/ 761373 h 5527442"/>
              <a:gd name="connsiteX11" fmla="*/ 1117899 w 5812746"/>
              <a:gd name="connsiteY11" fmla="*/ 428360 h 5527442"/>
              <a:gd name="connsiteX12" fmla="*/ 1876138 w 5812746"/>
              <a:gd name="connsiteY12" fmla="*/ 209741 h 5527442"/>
              <a:gd name="connsiteX0" fmla="*/ 1868107 w 5804715"/>
              <a:gd name="connsiteY0" fmla="*/ 209741 h 5527442"/>
              <a:gd name="connsiteX1" fmla="*/ 3594573 w 5804715"/>
              <a:gd name="connsiteY1" fmla="*/ 22614 h 5527442"/>
              <a:gd name="connsiteX2" fmla="*/ 5036626 w 5804715"/>
              <a:gd name="connsiteY2" fmla="*/ 758360 h 5527442"/>
              <a:gd name="connsiteX3" fmla="*/ 5788912 w 5804715"/>
              <a:gd name="connsiteY3" fmla="*/ 3654515 h 5527442"/>
              <a:gd name="connsiteX4" fmla="*/ 4970710 w 5804715"/>
              <a:gd name="connsiteY4" fmla="*/ 5080951 h 5527442"/>
              <a:gd name="connsiteX5" fmla="*/ 2683716 w 5804715"/>
              <a:gd name="connsiteY5" fmla="*/ 5521887 h 5527442"/>
              <a:gd name="connsiteX6" fmla="*/ 843065 w 5804715"/>
              <a:gd name="connsiteY6" fmla="*/ 4846751 h 5527442"/>
              <a:gd name="connsiteX7" fmla="*/ 132650 w 5804715"/>
              <a:gd name="connsiteY7" fmla="*/ 2641201 h 5527442"/>
              <a:gd name="connsiteX8" fmla="*/ 351563 w 5804715"/>
              <a:gd name="connsiteY8" fmla="*/ 1356858 h 5527442"/>
              <a:gd name="connsiteX9" fmla="*/ 438856 w 5804715"/>
              <a:gd name="connsiteY9" fmla="*/ 998132 h 5527442"/>
              <a:gd name="connsiteX10" fmla="*/ 11743 w 5804715"/>
              <a:gd name="connsiteY10" fmla="*/ 761373 h 5527442"/>
              <a:gd name="connsiteX11" fmla="*/ 1109868 w 5804715"/>
              <a:gd name="connsiteY11" fmla="*/ 428360 h 5527442"/>
              <a:gd name="connsiteX12" fmla="*/ 1868107 w 5804715"/>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871754 w 5808362"/>
              <a:gd name="connsiteY0" fmla="*/ 209741 h 5527442"/>
              <a:gd name="connsiteX1" fmla="*/ 3598220 w 5808362"/>
              <a:gd name="connsiteY1" fmla="*/ 22614 h 5527442"/>
              <a:gd name="connsiteX2" fmla="*/ 5040273 w 5808362"/>
              <a:gd name="connsiteY2" fmla="*/ 758360 h 5527442"/>
              <a:gd name="connsiteX3" fmla="*/ 5792559 w 5808362"/>
              <a:gd name="connsiteY3" fmla="*/ 3654515 h 5527442"/>
              <a:gd name="connsiteX4" fmla="*/ 4974357 w 5808362"/>
              <a:gd name="connsiteY4" fmla="*/ 5080951 h 5527442"/>
              <a:gd name="connsiteX5" fmla="*/ 2687363 w 5808362"/>
              <a:gd name="connsiteY5" fmla="*/ 5521887 h 5527442"/>
              <a:gd name="connsiteX6" fmla="*/ 846712 w 5808362"/>
              <a:gd name="connsiteY6" fmla="*/ 4846751 h 5527442"/>
              <a:gd name="connsiteX7" fmla="*/ 136297 w 5808362"/>
              <a:gd name="connsiteY7" fmla="*/ 2641201 h 5527442"/>
              <a:gd name="connsiteX8" fmla="*/ 355210 w 5808362"/>
              <a:gd name="connsiteY8" fmla="*/ 1356858 h 5527442"/>
              <a:gd name="connsiteX9" fmla="*/ 442503 w 5808362"/>
              <a:gd name="connsiteY9" fmla="*/ 998132 h 5527442"/>
              <a:gd name="connsiteX10" fmla="*/ 15390 w 5808362"/>
              <a:gd name="connsiteY10" fmla="*/ 761373 h 5527442"/>
              <a:gd name="connsiteX11" fmla="*/ 1113515 w 5808362"/>
              <a:gd name="connsiteY11" fmla="*/ 428360 h 5527442"/>
              <a:gd name="connsiteX12" fmla="*/ 1871754 w 5808362"/>
              <a:gd name="connsiteY12" fmla="*/ 209741 h 5527442"/>
              <a:gd name="connsiteX0" fmla="*/ 1948185 w 5808362"/>
              <a:gd name="connsiteY0" fmla="*/ 196960 h 5529615"/>
              <a:gd name="connsiteX1" fmla="*/ 3598220 w 5808362"/>
              <a:gd name="connsiteY1" fmla="*/ 24787 h 5529615"/>
              <a:gd name="connsiteX2" fmla="*/ 5040273 w 5808362"/>
              <a:gd name="connsiteY2" fmla="*/ 760533 h 5529615"/>
              <a:gd name="connsiteX3" fmla="*/ 5792559 w 5808362"/>
              <a:gd name="connsiteY3" fmla="*/ 3656688 h 5529615"/>
              <a:gd name="connsiteX4" fmla="*/ 4974357 w 5808362"/>
              <a:gd name="connsiteY4" fmla="*/ 5083124 h 5529615"/>
              <a:gd name="connsiteX5" fmla="*/ 2687363 w 5808362"/>
              <a:gd name="connsiteY5" fmla="*/ 5524060 h 5529615"/>
              <a:gd name="connsiteX6" fmla="*/ 846712 w 5808362"/>
              <a:gd name="connsiteY6" fmla="*/ 4848924 h 5529615"/>
              <a:gd name="connsiteX7" fmla="*/ 136297 w 5808362"/>
              <a:gd name="connsiteY7" fmla="*/ 2643374 h 5529615"/>
              <a:gd name="connsiteX8" fmla="*/ 355210 w 5808362"/>
              <a:gd name="connsiteY8" fmla="*/ 1359031 h 5529615"/>
              <a:gd name="connsiteX9" fmla="*/ 442503 w 5808362"/>
              <a:gd name="connsiteY9" fmla="*/ 1000305 h 5529615"/>
              <a:gd name="connsiteX10" fmla="*/ 15390 w 5808362"/>
              <a:gd name="connsiteY10" fmla="*/ 763546 h 5529615"/>
              <a:gd name="connsiteX11" fmla="*/ 1113515 w 5808362"/>
              <a:gd name="connsiteY11" fmla="*/ 430533 h 5529615"/>
              <a:gd name="connsiteX12" fmla="*/ 1948185 w 5808362"/>
              <a:gd name="connsiteY12" fmla="*/ 196960 h 5529615"/>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48185 w 5808362"/>
              <a:gd name="connsiteY0" fmla="*/ 203971 h 5536626"/>
              <a:gd name="connsiteX1" fmla="*/ 3598220 w 5808362"/>
              <a:gd name="connsiteY1" fmla="*/ 31798 h 5536626"/>
              <a:gd name="connsiteX2" fmla="*/ 5040273 w 5808362"/>
              <a:gd name="connsiteY2" fmla="*/ 767544 h 5536626"/>
              <a:gd name="connsiteX3" fmla="*/ 5792559 w 5808362"/>
              <a:gd name="connsiteY3" fmla="*/ 3663699 h 5536626"/>
              <a:gd name="connsiteX4" fmla="*/ 4974357 w 5808362"/>
              <a:gd name="connsiteY4" fmla="*/ 5090135 h 5536626"/>
              <a:gd name="connsiteX5" fmla="*/ 2687363 w 5808362"/>
              <a:gd name="connsiteY5" fmla="*/ 5531071 h 5536626"/>
              <a:gd name="connsiteX6" fmla="*/ 846712 w 5808362"/>
              <a:gd name="connsiteY6" fmla="*/ 4855935 h 5536626"/>
              <a:gd name="connsiteX7" fmla="*/ 136297 w 5808362"/>
              <a:gd name="connsiteY7" fmla="*/ 2650385 h 5536626"/>
              <a:gd name="connsiteX8" fmla="*/ 355210 w 5808362"/>
              <a:gd name="connsiteY8" fmla="*/ 1366042 h 5536626"/>
              <a:gd name="connsiteX9" fmla="*/ 442503 w 5808362"/>
              <a:gd name="connsiteY9" fmla="*/ 1007316 h 5536626"/>
              <a:gd name="connsiteX10" fmla="*/ 15390 w 5808362"/>
              <a:gd name="connsiteY10" fmla="*/ 770557 h 5536626"/>
              <a:gd name="connsiteX11" fmla="*/ 1113515 w 5808362"/>
              <a:gd name="connsiteY11" fmla="*/ 437544 h 5536626"/>
              <a:gd name="connsiteX12" fmla="*/ 1948185 w 5808362"/>
              <a:gd name="connsiteY12" fmla="*/ 203971 h 5536626"/>
              <a:gd name="connsiteX0" fmla="*/ 1956093 w 5816270"/>
              <a:gd name="connsiteY0" fmla="*/ 203971 h 5536626"/>
              <a:gd name="connsiteX1" fmla="*/ 3606128 w 5816270"/>
              <a:gd name="connsiteY1" fmla="*/ 31798 h 5536626"/>
              <a:gd name="connsiteX2" fmla="*/ 5048181 w 5816270"/>
              <a:gd name="connsiteY2" fmla="*/ 767544 h 5536626"/>
              <a:gd name="connsiteX3" fmla="*/ 5800467 w 5816270"/>
              <a:gd name="connsiteY3" fmla="*/ 3663699 h 5536626"/>
              <a:gd name="connsiteX4" fmla="*/ 4982265 w 5816270"/>
              <a:gd name="connsiteY4" fmla="*/ 5090135 h 5536626"/>
              <a:gd name="connsiteX5" fmla="*/ 2695271 w 5816270"/>
              <a:gd name="connsiteY5" fmla="*/ 5531071 h 5536626"/>
              <a:gd name="connsiteX6" fmla="*/ 854620 w 5816270"/>
              <a:gd name="connsiteY6" fmla="*/ 4855935 h 5536626"/>
              <a:gd name="connsiteX7" fmla="*/ 144205 w 5816270"/>
              <a:gd name="connsiteY7" fmla="*/ 2650385 h 5536626"/>
              <a:gd name="connsiteX8" fmla="*/ 363118 w 5816270"/>
              <a:gd name="connsiteY8" fmla="*/ 1366042 h 5536626"/>
              <a:gd name="connsiteX9" fmla="*/ 450411 w 5816270"/>
              <a:gd name="connsiteY9" fmla="*/ 1007316 h 5536626"/>
              <a:gd name="connsiteX10" fmla="*/ 23298 w 5816270"/>
              <a:gd name="connsiteY10" fmla="*/ 770557 h 5536626"/>
              <a:gd name="connsiteX11" fmla="*/ 1090851 w 5816270"/>
              <a:gd name="connsiteY11" fmla="*/ 482410 h 5536626"/>
              <a:gd name="connsiteX12" fmla="*/ 1956093 w 5816270"/>
              <a:gd name="connsiteY12" fmla="*/ 203971 h 5536626"/>
              <a:gd name="connsiteX0" fmla="*/ 1956093 w 5820396"/>
              <a:gd name="connsiteY0" fmla="*/ 203971 h 5536626"/>
              <a:gd name="connsiteX1" fmla="*/ 3606128 w 5820396"/>
              <a:gd name="connsiteY1" fmla="*/ 31798 h 5536626"/>
              <a:gd name="connsiteX2" fmla="*/ 5048181 w 5820396"/>
              <a:gd name="connsiteY2" fmla="*/ 767544 h 5536626"/>
              <a:gd name="connsiteX3" fmla="*/ 5800467 w 5820396"/>
              <a:gd name="connsiteY3" fmla="*/ 3663699 h 5536626"/>
              <a:gd name="connsiteX4" fmla="*/ 4982265 w 5820396"/>
              <a:gd name="connsiteY4" fmla="*/ 5090135 h 5536626"/>
              <a:gd name="connsiteX5" fmla="*/ 2695271 w 5820396"/>
              <a:gd name="connsiteY5" fmla="*/ 5531071 h 5536626"/>
              <a:gd name="connsiteX6" fmla="*/ 854620 w 5820396"/>
              <a:gd name="connsiteY6" fmla="*/ 4855935 h 5536626"/>
              <a:gd name="connsiteX7" fmla="*/ 144205 w 5820396"/>
              <a:gd name="connsiteY7" fmla="*/ 2650385 h 5536626"/>
              <a:gd name="connsiteX8" fmla="*/ 363118 w 5820396"/>
              <a:gd name="connsiteY8" fmla="*/ 1366042 h 5536626"/>
              <a:gd name="connsiteX9" fmla="*/ 450411 w 5820396"/>
              <a:gd name="connsiteY9" fmla="*/ 1007316 h 5536626"/>
              <a:gd name="connsiteX10" fmla="*/ 23298 w 5820396"/>
              <a:gd name="connsiteY10" fmla="*/ 770557 h 5536626"/>
              <a:gd name="connsiteX11" fmla="*/ 1090851 w 5820396"/>
              <a:gd name="connsiteY11" fmla="*/ 482410 h 5536626"/>
              <a:gd name="connsiteX12" fmla="*/ 1956093 w 5820396"/>
              <a:gd name="connsiteY12" fmla="*/ 203971 h 5536626"/>
              <a:gd name="connsiteX0" fmla="*/ 1956093 w 5823792"/>
              <a:gd name="connsiteY0" fmla="*/ 203971 h 5536626"/>
              <a:gd name="connsiteX1" fmla="*/ 3606128 w 5823792"/>
              <a:gd name="connsiteY1" fmla="*/ 31798 h 5536626"/>
              <a:gd name="connsiteX2" fmla="*/ 5122050 w 5823792"/>
              <a:gd name="connsiteY2" fmla="*/ 767544 h 5536626"/>
              <a:gd name="connsiteX3" fmla="*/ 5800467 w 5823792"/>
              <a:gd name="connsiteY3" fmla="*/ 3663699 h 5536626"/>
              <a:gd name="connsiteX4" fmla="*/ 4982265 w 5823792"/>
              <a:gd name="connsiteY4" fmla="*/ 5090135 h 5536626"/>
              <a:gd name="connsiteX5" fmla="*/ 2695271 w 5823792"/>
              <a:gd name="connsiteY5" fmla="*/ 5531071 h 5536626"/>
              <a:gd name="connsiteX6" fmla="*/ 854620 w 5823792"/>
              <a:gd name="connsiteY6" fmla="*/ 4855935 h 5536626"/>
              <a:gd name="connsiteX7" fmla="*/ 144205 w 5823792"/>
              <a:gd name="connsiteY7" fmla="*/ 2650385 h 5536626"/>
              <a:gd name="connsiteX8" fmla="*/ 363118 w 5823792"/>
              <a:gd name="connsiteY8" fmla="*/ 1366042 h 5536626"/>
              <a:gd name="connsiteX9" fmla="*/ 450411 w 5823792"/>
              <a:gd name="connsiteY9" fmla="*/ 1007316 h 5536626"/>
              <a:gd name="connsiteX10" fmla="*/ 23298 w 5823792"/>
              <a:gd name="connsiteY10" fmla="*/ 770557 h 5536626"/>
              <a:gd name="connsiteX11" fmla="*/ 1090851 w 5823792"/>
              <a:gd name="connsiteY11" fmla="*/ 482410 h 5536626"/>
              <a:gd name="connsiteX12" fmla="*/ 1956093 w 5823792"/>
              <a:gd name="connsiteY12" fmla="*/ 203971 h 5536626"/>
              <a:gd name="connsiteX0" fmla="*/ 1956093 w 5824968"/>
              <a:gd name="connsiteY0" fmla="*/ 203971 h 5536626"/>
              <a:gd name="connsiteX1" fmla="*/ 3606128 w 5824968"/>
              <a:gd name="connsiteY1" fmla="*/ 31798 h 5536626"/>
              <a:gd name="connsiteX2" fmla="*/ 5143156 w 5824968"/>
              <a:gd name="connsiteY2" fmla="*/ 767544 h 5536626"/>
              <a:gd name="connsiteX3" fmla="*/ 5800467 w 5824968"/>
              <a:gd name="connsiteY3" fmla="*/ 3663699 h 5536626"/>
              <a:gd name="connsiteX4" fmla="*/ 4982265 w 5824968"/>
              <a:gd name="connsiteY4" fmla="*/ 5090135 h 5536626"/>
              <a:gd name="connsiteX5" fmla="*/ 2695271 w 5824968"/>
              <a:gd name="connsiteY5" fmla="*/ 5531071 h 5536626"/>
              <a:gd name="connsiteX6" fmla="*/ 854620 w 5824968"/>
              <a:gd name="connsiteY6" fmla="*/ 4855935 h 5536626"/>
              <a:gd name="connsiteX7" fmla="*/ 144205 w 5824968"/>
              <a:gd name="connsiteY7" fmla="*/ 2650385 h 5536626"/>
              <a:gd name="connsiteX8" fmla="*/ 363118 w 5824968"/>
              <a:gd name="connsiteY8" fmla="*/ 1366042 h 5536626"/>
              <a:gd name="connsiteX9" fmla="*/ 450411 w 5824968"/>
              <a:gd name="connsiteY9" fmla="*/ 1007316 h 5536626"/>
              <a:gd name="connsiteX10" fmla="*/ 23298 w 5824968"/>
              <a:gd name="connsiteY10" fmla="*/ 770557 h 5536626"/>
              <a:gd name="connsiteX11" fmla="*/ 1090851 w 5824968"/>
              <a:gd name="connsiteY11" fmla="*/ 482410 h 5536626"/>
              <a:gd name="connsiteX12" fmla="*/ 1956093 w 5824968"/>
              <a:gd name="connsiteY12" fmla="*/ 203971 h 553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24968" h="5536626">
                <a:moveTo>
                  <a:pt x="1956093" y="203971"/>
                </a:moveTo>
                <a:cubicBezTo>
                  <a:pt x="2416071" y="69049"/>
                  <a:pt x="3074951" y="-62131"/>
                  <a:pt x="3606128" y="31798"/>
                </a:cubicBezTo>
                <a:cubicBezTo>
                  <a:pt x="4137305" y="125727"/>
                  <a:pt x="4839706" y="167149"/>
                  <a:pt x="5143156" y="767544"/>
                </a:cubicBezTo>
                <a:cubicBezTo>
                  <a:pt x="5627086" y="1597283"/>
                  <a:pt x="5913211" y="2337425"/>
                  <a:pt x="5800467" y="3663699"/>
                </a:cubicBezTo>
                <a:cubicBezTo>
                  <a:pt x="5666002" y="4275467"/>
                  <a:pt x="5499798" y="4778906"/>
                  <a:pt x="4982265" y="5090135"/>
                </a:cubicBezTo>
                <a:cubicBezTo>
                  <a:pt x="4464732" y="5401364"/>
                  <a:pt x="3383212" y="5570104"/>
                  <a:pt x="2695271" y="5531071"/>
                </a:cubicBezTo>
                <a:cubicBezTo>
                  <a:pt x="2007330" y="5492038"/>
                  <a:pt x="1608792" y="5694368"/>
                  <a:pt x="854620" y="4855935"/>
                </a:cubicBezTo>
                <a:cubicBezTo>
                  <a:pt x="420570" y="4381493"/>
                  <a:pt x="226122" y="3232034"/>
                  <a:pt x="144205" y="2650385"/>
                </a:cubicBezTo>
                <a:cubicBezTo>
                  <a:pt x="62288" y="2068737"/>
                  <a:pt x="190669" y="1906259"/>
                  <a:pt x="363118" y="1366042"/>
                </a:cubicBezTo>
                <a:cubicBezTo>
                  <a:pt x="405188" y="1271625"/>
                  <a:pt x="414881" y="1073979"/>
                  <a:pt x="450411" y="1007316"/>
                </a:cubicBezTo>
                <a:cubicBezTo>
                  <a:pt x="196957" y="697531"/>
                  <a:pt x="-83442" y="858041"/>
                  <a:pt x="23298" y="770557"/>
                </a:cubicBezTo>
                <a:cubicBezTo>
                  <a:pt x="130038" y="683073"/>
                  <a:pt x="441219" y="545955"/>
                  <a:pt x="1090851" y="482410"/>
                </a:cubicBezTo>
                <a:cubicBezTo>
                  <a:pt x="1390577" y="430872"/>
                  <a:pt x="1631276" y="330982"/>
                  <a:pt x="1956093" y="2039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540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Freeform: Shape 21">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3">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4" name="Rectangle 33">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7">
            <a:extLst>
              <a:ext uri="{FF2B5EF4-FFF2-40B4-BE49-F238E27FC236}">
                <a16:creationId xmlns:a16="http://schemas.microsoft.com/office/drawing/2014/main" id="{369226B0-CD1A-4DC3-9385-C668B386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523218" y="407131"/>
            <a:ext cx="7484484" cy="5843743"/>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75" h="778273">
                <a:moveTo>
                  <a:pt x="0" y="732965"/>
                </a:moveTo>
                <a:cubicBezTo>
                  <a:pt x="17853" y="736493"/>
                  <a:pt x="104616" y="733812"/>
                  <a:pt x="166906" y="738136"/>
                </a:cubicBezTo>
                <a:cubicBezTo>
                  <a:pt x="229196" y="742460"/>
                  <a:pt x="303284" y="779530"/>
                  <a:pt x="391312" y="778241"/>
                </a:cubicBezTo>
                <a:cubicBezTo>
                  <a:pt x="479340" y="776952"/>
                  <a:pt x="621884" y="774696"/>
                  <a:pt x="695077" y="730403"/>
                </a:cubicBezTo>
                <a:cubicBezTo>
                  <a:pt x="768270" y="686110"/>
                  <a:pt x="838686" y="590922"/>
                  <a:pt x="820887" y="469955"/>
                </a:cubicBezTo>
                <a:cubicBezTo>
                  <a:pt x="803088" y="348988"/>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solidFill>
            <a:schemeClr val="bg1"/>
          </a:solidFill>
          <a:ln w="1905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DC1D9EF9-3F48-5A5C-0E65-E6F72F10878D}"/>
              </a:ext>
            </a:extLst>
          </p:cNvPr>
          <p:cNvSpPr txBox="1"/>
          <p:nvPr/>
        </p:nvSpPr>
        <p:spPr>
          <a:xfrm>
            <a:off x="1154662" y="1019263"/>
            <a:ext cx="5361142" cy="2723652"/>
          </a:xfrm>
          <a:prstGeom prst="rect">
            <a:avLst/>
          </a:prstGeom>
        </p:spPr>
        <p:txBody>
          <a:bodyPr vert="horz" lIns="91440" tIns="45720" rIns="91440" bIns="45720" rtlCol="0">
            <a:noAutofit/>
          </a:bodyPr>
          <a:lstStyle/>
          <a:p>
            <a:pPr algn="ctr" defTabSz="914400">
              <a:spcAft>
                <a:spcPts val="600"/>
              </a:spcAft>
            </a:pPr>
            <a:r>
              <a:rPr lang="en-US" sz="3200" b="1" i="0" u="none" strike="noStrike" spc="50" dirty="0">
                <a:effectLst/>
              </a:rPr>
              <a:t>“Methodist Women in Britain wish to stand alongside all caught up in gender-based violence. No one should live in fear of violence because of their gender. As a global movement, we can effect change by amplifying the voices of those experiencing violence. We need to speak up and speak out, challenging long-held practices and beliefs. We invite all to join us in the 16 Days of Activism. You can find the Daily Action on our Facebook page and Instagram account.</a:t>
            </a:r>
            <a:endParaRPr lang="en-US" sz="3200" b="1" spc="50" dirty="0"/>
          </a:p>
        </p:txBody>
      </p:sp>
      <p:pic>
        <p:nvPicPr>
          <p:cNvPr id="4" name="Picture 3" descr="A close-up of a sign&#10;&#10;Description automatically generated">
            <a:extLst>
              <a:ext uri="{FF2B5EF4-FFF2-40B4-BE49-F238E27FC236}">
                <a16:creationId xmlns:a16="http://schemas.microsoft.com/office/drawing/2014/main" id="{1F49EB4F-359B-A4FC-785D-9384257E8D85}"/>
              </a:ext>
            </a:extLst>
          </p:cNvPr>
          <p:cNvPicPr>
            <a:picLocks noChangeAspect="1"/>
          </p:cNvPicPr>
          <p:nvPr/>
        </p:nvPicPr>
        <p:blipFill>
          <a:blip r:embed="rId2"/>
          <a:stretch>
            <a:fillRect/>
          </a:stretch>
        </p:blipFill>
        <p:spPr>
          <a:xfrm>
            <a:off x="8356768" y="2678908"/>
            <a:ext cx="3299844" cy="1410683"/>
          </a:xfrm>
          <a:prstGeom prst="rect">
            <a:avLst/>
          </a:prstGeom>
        </p:spPr>
      </p:pic>
      <p:sp>
        <p:nvSpPr>
          <p:cNvPr id="36" name="Freeform: Shape 29">
            <a:extLst>
              <a:ext uri="{FF2B5EF4-FFF2-40B4-BE49-F238E27FC236}">
                <a16:creationId xmlns:a16="http://schemas.microsoft.com/office/drawing/2014/main" id="{6F7FF329-CA33-4304-B33D-1E52A8B67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451704" y="462379"/>
            <a:ext cx="7484484" cy="5843743"/>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75" h="778273">
                <a:moveTo>
                  <a:pt x="0" y="732965"/>
                </a:moveTo>
                <a:cubicBezTo>
                  <a:pt x="17853" y="736493"/>
                  <a:pt x="104616" y="733812"/>
                  <a:pt x="166906" y="738136"/>
                </a:cubicBezTo>
                <a:cubicBezTo>
                  <a:pt x="229196" y="742460"/>
                  <a:pt x="303284" y="779530"/>
                  <a:pt x="391312" y="778241"/>
                </a:cubicBezTo>
                <a:cubicBezTo>
                  <a:pt x="479340" y="776952"/>
                  <a:pt x="621884" y="774696"/>
                  <a:pt x="695077" y="730403"/>
                </a:cubicBezTo>
                <a:cubicBezTo>
                  <a:pt x="768270" y="686110"/>
                  <a:pt x="838686" y="590922"/>
                  <a:pt x="820887" y="469955"/>
                </a:cubicBezTo>
                <a:cubicBezTo>
                  <a:pt x="803088" y="348988"/>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866390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F6AA32-13C2-415E-B4CB-5A6D2336A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with text and images&#10;&#10;Description automatically generated">
            <a:extLst>
              <a:ext uri="{FF2B5EF4-FFF2-40B4-BE49-F238E27FC236}">
                <a16:creationId xmlns:a16="http://schemas.microsoft.com/office/drawing/2014/main" id="{367D2044-3B37-AC15-2DCE-E2013BD84A5D}"/>
              </a:ext>
            </a:extLst>
          </p:cNvPr>
          <p:cNvPicPr>
            <a:picLocks noChangeAspect="1"/>
          </p:cNvPicPr>
          <p:nvPr/>
        </p:nvPicPr>
        <p:blipFill>
          <a:blip r:embed="rId2">
            <a:extLst>
              <a:ext uri="{837473B0-CC2E-450A-ABE3-18F120FF3D39}">
                <a1611:picAttrSrcUrl xmlns:a1611="http://schemas.microsoft.com/office/drawing/2016/11/main" r:id="rId3"/>
              </a:ext>
            </a:extLst>
          </a:blip>
          <a:srcRect t="37292" r="-1" b="26286"/>
          <a:stretch/>
        </p:blipFill>
        <p:spPr>
          <a:xfrm>
            <a:off x="20" y="10"/>
            <a:ext cx="12191980" cy="6857990"/>
          </a:xfrm>
          <a:prstGeom prst="rect">
            <a:avLst/>
          </a:prstGeom>
        </p:spPr>
      </p:pic>
      <p:sp>
        <p:nvSpPr>
          <p:cNvPr id="4" name="TextBox 3">
            <a:extLst>
              <a:ext uri="{FF2B5EF4-FFF2-40B4-BE49-F238E27FC236}">
                <a16:creationId xmlns:a16="http://schemas.microsoft.com/office/drawing/2014/main" id="{68898517-4794-0EE9-4A0C-12CE70FA39C1}"/>
              </a:ext>
            </a:extLst>
          </p:cNvPr>
          <p:cNvSpPr txBox="1"/>
          <p:nvPr/>
        </p:nvSpPr>
        <p:spPr>
          <a:xfrm>
            <a:off x="10689666" y="6657945"/>
            <a:ext cx="1502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olicystudies.blogs.bristol.ac.uk/2016/11/25/international-day-for-the-elimination-of-violence-against-wome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18418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2298-1E6C-20FD-F696-C9DDE7354073}"/>
              </a:ext>
            </a:extLst>
          </p:cNvPr>
          <p:cNvSpPr>
            <a:spLocks noGrp="1"/>
          </p:cNvSpPr>
          <p:nvPr>
            <p:ph type="title"/>
          </p:nvPr>
        </p:nvSpPr>
        <p:spPr/>
        <p:txBody>
          <a:bodyPr/>
          <a:lstStyle/>
          <a:p>
            <a:r>
              <a:rPr lang="en-US" dirty="0"/>
              <a:t>Light a candle at 7pm</a:t>
            </a:r>
            <a:br>
              <a:rPr lang="en-US" dirty="0"/>
            </a:br>
            <a:r>
              <a:rPr lang="en-US" dirty="0"/>
              <a:t>join in prayer</a:t>
            </a:r>
            <a:br>
              <a:rPr lang="en-US" dirty="0"/>
            </a:br>
            <a:r>
              <a:rPr lang="en-US" dirty="0"/>
              <a:t>take action</a:t>
            </a:r>
          </a:p>
        </p:txBody>
      </p:sp>
      <p:pic>
        <p:nvPicPr>
          <p:cNvPr id="3" name="Picture 2" descr="A close-up of a sign&#10;&#10;Description automatically generated">
            <a:extLst>
              <a:ext uri="{FF2B5EF4-FFF2-40B4-BE49-F238E27FC236}">
                <a16:creationId xmlns:a16="http://schemas.microsoft.com/office/drawing/2014/main" id="{18B46F74-B58C-412C-5528-60A47A860C5F}"/>
              </a:ext>
            </a:extLst>
          </p:cNvPr>
          <p:cNvPicPr>
            <a:picLocks noChangeAspect="1"/>
          </p:cNvPicPr>
          <p:nvPr/>
        </p:nvPicPr>
        <p:blipFill>
          <a:blip r:embed="rId2"/>
          <a:stretch>
            <a:fillRect/>
          </a:stretch>
        </p:blipFill>
        <p:spPr>
          <a:xfrm>
            <a:off x="1" y="5557016"/>
            <a:ext cx="3043237" cy="1300983"/>
          </a:xfrm>
          <a:prstGeom prst="rect">
            <a:avLst/>
          </a:prstGeom>
        </p:spPr>
      </p:pic>
    </p:spTree>
    <p:extLst>
      <p:ext uri="{BB962C8B-B14F-4D97-AF65-F5344CB8AC3E}">
        <p14:creationId xmlns:p14="http://schemas.microsoft.com/office/powerpoint/2010/main" val="304602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78631"/>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84A0A33-A52B-8F29-1B75-398BD5D8D6A3}"/>
              </a:ext>
            </a:extLst>
          </p:cNvPr>
          <p:cNvSpPr txBox="1"/>
          <p:nvPr/>
        </p:nvSpPr>
        <p:spPr>
          <a:xfrm>
            <a:off x="1053805" y="2218312"/>
            <a:ext cx="3983505" cy="2421375"/>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b">
            <a:normAutofit/>
          </a:bodyPr>
          <a:lstStyle/>
          <a:p>
            <a:pPr algn="ctr" defTabSz="914400">
              <a:lnSpc>
                <a:spcPct val="90000"/>
              </a:lnSpc>
              <a:spcBef>
                <a:spcPct val="0"/>
              </a:spcBef>
              <a:spcAft>
                <a:spcPts val="600"/>
              </a:spcAft>
            </a:pPr>
            <a:endParaRPr lang="en-US" sz="3700" b="1" i="0" u="none" strike="noStrike" spc="100" dirty="0">
              <a:solidFill>
                <a:schemeClr val="tx1"/>
              </a:solidFill>
              <a:effectLst/>
              <a:latin typeface="+mj-lt"/>
              <a:ea typeface="+mj-ea"/>
              <a:cs typeface="+mj-cs"/>
            </a:endParaRPr>
          </a:p>
          <a:p>
            <a:pPr algn="ctr" defTabSz="914400">
              <a:lnSpc>
                <a:spcPct val="90000"/>
              </a:lnSpc>
              <a:spcBef>
                <a:spcPct val="0"/>
              </a:spcBef>
              <a:spcAft>
                <a:spcPts val="600"/>
              </a:spcAft>
            </a:pPr>
            <a:endParaRPr lang="en-US" sz="3700" b="1" i="0" strike="noStrike" spc="100" dirty="0">
              <a:solidFill>
                <a:schemeClr val="tx1"/>
              </a:solidFill>
              <a:effectLst/>
              <a:latin typeface="+mj-lt"/>
              <a:ea typeface="+mj-ea"/>
              <a:cs typeface="+mj-cs"/>
              <a:hlinkClick r:id="rId4">
                <a:extLst>
                  <a:ext uri="{A12FA001-AC4F-418D-AE19-62706E023703}">
                    <ahyp:hlinkClr xmlns:ahyp="http://schemas.microsoft.com/office/drawing/2018/hyperlinkcolor" val="tx"/>
                  </a:ext>
                </a:extLst>
              </a:hlinkClick>
            </a:endParaRPr>
          </a:p>
          <a:p>
            <a:pPr algn="ctr" defTabSz="914400">
              <a:lnSpc>
                <a:spcPct val="90000"/>
              </a:lnSpc>
              <a:spcBef>
                <a:spcPct val="0"/>
              </a:spcBef>
              <a:spcAft>
                <a:spcPts val="600"/>
              </a:spcAft>
            </a:pPr>
            <a:r>
              <a:rPr lang="en-US" sz="3700" b="1" i="0" strike="noStrike" spc="100">
                <a:solidFill>
                  <a:srgbClr val="FF0000"/>
                </a:solidFill>
                <a:effectLst/>
                <a:latin typeface="+mj-lt"/>
                <a:ea typeface="+mj-ea"/>
                <a:cs typeface="+mj-cs"/>
                <a:hlinkClick r:id="rId4">
                  <a:extLst>
                    <a:ext uri="{A12FA001-AC4F-418D-AE19-62706E023703}">
                      <ahyp:hlinkClr xmlns:ahyp="http://schemas.microsoft.com/office/drawing/2018/hyperlinkcolor" val="tx"/>
                    </a:ext>
                  </a:extLst>
                </a:hlinkClick>
              </a:rPr>
              <a:t>#NoExcuse</a:t>
            </a:r>
            <a:r>
              <a:rPr lang="en-US" sz="3700" b="1" i="0" u="none" strike="noStrike" spc="100">
                <a:solidFill>
                  <a:srgbClr val="FF0000"/>
                </a:solidFill>
                <a:effectLst/>
                <a:latin typeface="+mj-lt"/>
                <a:ea typeface="+mj-ea"/>
                <a:cs typeface="+mj-cs"/>
              </a:rPr>
              <a:t>. UNiTE to End Violence against Women</a:t>
            </a:r>
            <a:r>
              <a:rPr lang="en-US" sz="3700" b="1" i="0" u="none" strike="noStrike" spc="100">
                <a:solidFill>
                  <a:schemeClr val="tx1"/>
                </a:solidFill>
                <a:effectLst/>
                <a:latin typeface="+mj-lt"/>
                <a:ea typeface="+mj-ea"/>
                <a:cs typeface="+mj-cs"/>
              </a:rPr>
              <a:t>.</a:t>
            </a:r>
            <a:endParaRPr lang="en-US" sz="3700" b="1" i="0" u="none" strike="noStrike" spc="100" dirty="0">
              <a:solidFill>
                <a:schemeClr val="tx1"/>
              </a:solidFill>
              <a:effectLst/>
              <a:latin typeface="+mj-lt"/>
              <a:ea typeface="+mj-ea"/>
              <a:cs typeface="+mj-cs"/>
            </a:endParaRPr>
          </a:p>
          <a:p>
            <a:pPr algn="ctr" defTabSz="914400">
              <a:lnSpc>
                <a:spcPct val="90000"/>
              </a:lnSpc>
              <a:spcBef>
                <a:spcPct val="0"/>
              </a:spcBef>
            </a:pPr>
            <a:endParaRPr lang="en-US" sz="3700" b="1" spc="100" dirty="0">
              <a:solidFill>
                <a:schemeClr val="tx1"/>
              </a:solidFill>
              <a:latin typeface="+mj-lt"/>
              <a:ea typeface="+mj-ea"/>
              <a:cs typeface="+mj-cs"/>
            </a:endParaRPr>
          </a:p>
        </p:txBody>
      </p:sp>
      <p:sp>
        <p:nvSpPr>
          <p:cNvPr id="17" name="Freeform: Shape 16">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a sign&#10;&#10;Description automatically generated">
            <a:extLst>
              <a:ext uri="{FF2B5EF4-FFF2-40B4-BE49-F238E27FC236}">
                <a16:creationId xmlns:a16="http://schemas.microsoft.com/office/drawing/2014/main" id="{A750969E-CA10-E642-AE90-48EE42131E5F}"/>
              </a:ext>
            </a:extLst>
          </p:cNvPr>
          <p:cNvPicPr>
            <a:picLocks noChangeAspect="1"/>
          </p:cNvPicPr>
          <p:nvPr/>
        </p:nvPicPr>
        <p:blipFill>
          <a:blip r:embed="rId5"/>
          <a:stretch>
            <a:fillRect/>
          </a:stretch>
        </p:blipFill>
        <p:spPr>
          <a:xfrm>
            <a:off x="6320066" y="528228"/>
            <a:ext cx="5172496" cy="2211242"/>
          </a:xfrm>
          <a:prstGeom prst="rect">
            <a:avLst/>
          </a:prstGeom>
        </p:spPr>
      </p:pic>
      <p:pic>
        <p:nvPicPr>
          <p:cNvPr id="2" name="att.vE3lXBB2idYvcZ8JYYRPlO3YqT_rCSn_LpsWdA-sTI4.mp4">
            <a:hlinkClick r:id="" action="ppaction://media"/>
            <a:extLst>
              <a:ext uri="{FF2B5EF4-FFF2-40B4-BE49-F238E27FC236}">
                <a16:creationId xmlns:a16="http://schemas.microsoft.com/office/drawing/2014/main" id="{286BCC89-C06B-2383-9412-13A57A8639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24217" y="3167355"/>
            <a:ext cx="1705596" cy="3059366"/>
          </a:xfrm>
          <a:prstGeom prst="rect">
            <a:avLst/>
          </a:prstGeom>
        </p:spPr>
      </p:pic>
    </p:spTree>
    <p:extLst>
      <p:ext uri="{BB962C8B-B14F-4D97-AF65-F5344CB8AC3E}">
        <p14:creationId xmlns:p14="http://schemas.microsoft.com/office/powerpoint/2010/main" val="23308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hitchatVTI">
  <a:themeElements>
    <a:clrScheme name="AnalogousFromRegularSeedLeftStep">
      <a:dk1>
        <a:srgbClr val="000000"/>
      </a:dk1>
      <a:lt1>
        <a:srgbClr val="FFFFFF"/>
      </a:lt1>
      <a:dk2>
        <a:srgbClr val="311C1F"/>
      </a:dk2>
      <a:lt2>
        <a:srgbClr val="F3F0F1"/>
      </a:lt2>
      <a:accent1>
        <a:srgbClr val="21B49E"/>
      </a:accent1>
      <a:accent2>
        <a:srgbClr val="15B85B"/>
      </a:accent2>
      <a:accent3>
        <a:srgbClr val="22B924"/>
      </a:accent3>
      <a:accent4>
        <a:srgbClr val="55B615"/>
      </a:accent4>
      <a:accent5>
        <a:srgbClr val="91AB1F"/>
      </a:accent5>
      <a:accent6>
        <a:srgbClr val="C59C16"/>
      </a:accent6>
      <a:hlink>
        <a:srgbClr val="C04255"/>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docProps/app.xml><?xml version="1.0" encoding="utf-8"?>
<Properties xmlns="http://schemas.openxmlformats.org/officeDocument/2006/extended-properties" xmlns:vt="http://schemas.openxmlformats.org/officeDocument/2006/docPropsVTypes">
  <Template/>
  <TotalTime>722</TotalTime>
  <Words>529</Words>
  <Application>Microsoft Macintosh PowerPoint</Application>
  <PresentationFormat>Widescreen</PresentationFormat>
  <Paragraphs>26</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The Hand</vt:lpstr>
      <vt:lpstr>The Serif Hand</vt:lpstr>
      <vt:lpstr>ChitchatVTI</vt:lpstr>
      <vt:lpstr>International day for the elimination of violence against women 25 nov 24</vt:lpstr>
      <vt:lpstr>PowerPoint Presentation</vt:lpstr>
      <vt:lpstr>Mirabal sisters murdered  in 196o</vt:lpstr>
      <vt:lpstr>PowerPoint Presentation</vt:lpstr>
      <vt:lpstr>PowerPoint Presentation</vt:lpstr>
      <vt:lpstr>PowerPoint Presentation</vt:lpstr>
      <vt:lpstr>Light a candle at 7pm join in prayer take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leonora Wassell</dc:creator>
  <cp:lastModifiedBy>Leonora Wassell</cp:lastModifiedBy>
  <cp:revision>3</cp:revision>
  <dcterms:created xsi:type="dcterms:W3CDTF">2024-11-23T11:33:49Z</dcterms:created>
  <dcterms:modified xsi:type="dcterms:W3CDTF">2024-11-24T00:03:10Z</dcterms:modified>
</cp:coreProperties>
</file>