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7" r:id="rId5"/>
    <p:sldId id="288" r:id="rId6"/>
    <p:sldId id="258" r:id="rId7"/>
    <p:sldId id="263" r:id="rId8"/>
    <p:sldId id="289" r:id="rId9"/>
    <p:sldId id="290" r:id="rId10"/>
    <p:sldId id="265" r:id="rId11"/>
    <p:sldId id="266" r:id="rId12"/>
    <p:sldId id="267" r:id="rId13"/>
    <p:sldId id="261" r:id="rId14"/>
    <p:sldId id="262" r:id="rId15"/>
    <p:sldId id="270" r:id="rId16"/>
    <p:sldId id="301" r:id="rId17"/>
    <p:sldId id="269" r:id="rId18"/>
    <p:sldId id="264" r:id="rId19"/>
    <p:sldId id="271" r:id="rId20"/>
    <p:sldId id="272" r:id="rId21"/>
    <p:sldId id="291" r:id="rId22"/>
    <p:sldId id="292" r:id="rId23"/>
    <p:sldId id="293" r:id="rId24"/>
    <p:sldId id="294" r:id="rId25"/>
    <p:sldId id="260" r:id="rId26"/>
    <p:sldId id="273" r:id="rId27"/>
    <p:sldId id="274" r:id="rId28"/>
    <p:sldId id="275" r:id="rId29"/>
    <p:sldId id="276" r:id="rId30"/>
    <p:sldId id="277" r:id="rId31"/>
    <p:sldId id="295" r:id="rId32"/>
    <p:sldId id="296" r:id="rId33"/>
    <p:sldId id="278" r:id="rId34"/>
    <p:sldId id="279" r:id="rId35"/>
    <p:sldId id="280" r:id="rId36"/>
    <p:sldId id="281" r:id="rId37"/>
    <p:sldId id="282" r:id="rId38"/>
    <p:sldId id="283" r:id="rId39"/>
    <p:sldId id="284" r:id="rId40"/>
    <p:sldId id="302" r:id="rId41"/>
    <p:sldId id="285" r:id="rId42"/>
    <p:sldId id="297" r:id="rId43"/>
    <p:sldId id="303" r:id="rId44"/>
    <p:sldId id="298" r:id="rId45"/>
    <p:sldId id="304" r:id="rId46"/>
    <p:sldId id="299" r:id="rId47"/>
    <p:sldId id="305" r:id="rId48"/>
    <p:sldId id="300" r:id="rId49"/>
    <p:sldId id="306" r:id="rId50"/>
    <p:sldId id="286" r:id="rId51"/>
    <p:sldId id="26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7CB0"/>
    <a:srgbClr val="8F4899"/>
    <a:srgbClr val="F4D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110" d="100"/>
          <a:sy n="110" d="100"/>
        </p:scale>
        <p:origin x="4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B878F1-C97B-45C6-BB10-3A0A711071F1}"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4567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B878F1-C97B-45C6-BB10-3A0A711071F1}"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29648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B878F1-C97B-45C6-BB10-3A0A711071F1}"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426015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B878F1-C97B-45C6-BB10-3A0A711071F1}"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345702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878F1-C97B-45C6-BB10-3A0A711071F1}"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111401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B878F1-C97B-45C6-BB10-3A0A711071F1}"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226956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B878F1-C97B-45C6-BB10-3A0A711071F1}" type="datetimeFigureOut">
              <a:rPr lang="en-GB" smtClean="0"/>
              <a:t>16/12/2024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427010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B878F1-C97B-45C6-BB10-3A0A711071F1}" type="datetimeFigureOut">
              <a:rPr lang="en-GB" smtClean="0"/>
              <a:t>16/12/2024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280464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878F1-C97B-45C6-BB10-3A0A711071F1}" type="datetimeFigureOut">
              <a:rPr lang="en-GB" smtClean="0"/>
              <a:t>16/12/2024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157279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B878F1-C97B-45C6-BB10-3A0A711071F1}"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375350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B878F1-C97B-45C6-BB10-3A0A711071F1}"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28FDB-F8C1-4EE5-96F8-473A75113344}" type="slidenum">
              <a:rPr lang="en-GB" smtClean="0"/>
              <a:t>‹#›</a:t>
            </a:fld>
            <a:endParaRPr lang="en-GB"/>
          </a:p>
        </p:txBody>
      </p:sp>
    </p:spTree>
    <p:extLst>
      <p:ext uri="{BB962C8B-B14F-4D97-AF65-F5344CB8AC3E}">
        <p14:creationId xmlns:p14="http://schemas.microsoft.com/office/powerpoint/2010/main" val="136675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878F1-C97B-45C6-BB10-3A0A711071F1}" type="datetimeFigureOut">
              <a:rPr lang="en-GB" smtClean="0"/>
              <a:t>16/12/2024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28FDB-F8C1-4EE5-96F8-473A75113344}" type="slidenum">
              <a:rPr lang="en-GB" smtClean="0"/>
              <a:t>‹#›</a:t>
            </a:fld>
            <a:endParaRPr lang="en-GB"/>
          </a:p>
        </p:txBody>
      </p:sp>
    </p:spTree>
    <p:extLst>
      <p:ext uri="{BB962C8B-B14F-4D97-AF65-F5344CB8AC3E}">
        <p14:creationId xmlns:p14="http://schemas.microsoft.com/office/powerpoint/2010/main" val="288761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4351" y="6145553"/>
            <a:ext cx="4283094" cy="523220"/>
          </a:xfrm>
          <a:prstGeom prst="rect">
            <a:avLst/>
          </a:prstGeom>
          <a:noFill/>
        </p:spPr>
        <p:txBody>
          <a:bodyPr wrap="square" rtlCol="0">
            <a:spAutoFit/>
          </a:bodyPr>
          <a:lstStyle/>
          <a:p>
            <a:r>
              <a:rPr lang="en-GB" sz="2800" b="1" dirty="0" smtClean="0">
                <a:latin typeface="Arial Black" panose="020B0A04020102020204" pitchFamily="34" charset="0"/>
                <a:cs typeface="Arial" panose="020B0604020202020204" pitchFamily="34" charset="0"/>
              </a:rPr>
              <a:t>Easter </a:t>
            </a:r>
            <a:r>
              <a:rPr lang="en-GB" sz="2800" dirty="0" smtClean="0">
                <a:latin typeface="Arial Black" panose="020B0A04020102020204" pitchFamily="34" charset="0"/>
                <a:cs typeface="Arial" panose="020B0604020202020204" pitchFamily="34" charset="0"/>
              </a:rPr>
              <a:t>Offering</a:t>
            </a:r>
            <a:r>
              <a:rPr lang="en-GB" sz="2800" b="1" dirty="0" smtClean="0">
                <a:latin typeface="Arial Black" panose="020B0A04020102020204" pitchFamily="34" charset="0"/>
                <a:cs typeface="Arial" panose="020B0604020202020204" pitchFamily="34" charset="0"/>
              </a:rPr>
              <a:t> 2025</a:t>
            </a:r>
            <a:endParaRPr lang="en-GB" sz="28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4004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07813" y="444422"/>
            <a:ext cx="9703432" cy="584775"/>
          </a:xfrm>
          <a:prstGeom prst="rect">
            <a:avLst/>
          </a:prstGeom>
          <a:noFill/>
        </p:spPr>
        <p:txBody>
          <a:bodyPr wrap="square" rtlCol="0">
            <a:spAutoFit/>
          </a:bodyPr>
          <a:lstStyle/>
          <a:p>
            <a:r>
              <a:rPr lang="en-GB" sz="3200" b="1">
                <a:solidFill>
                  <a:srgbClr val="8F4899"/>
                </a:solidFill>
                <a:latin typeface="Arial Black" panose="020B0A04020102020204" pitchFamily="34" charset="0"/>
                <a:cs typeface="Arial" panose="020B0604020202020204" pitchFamily="34" charset="0"/>
              </a:rPr>
              <a:t>Prayers of Thanksgiving and Confession</a:t>
            </a:r>
            <a:endParaRPr lang="en-GB" sz="3200" b="1" dirty="0">
              <a:solidFill>
                <a:srgbClr val="8F4899"/>
              </a:solidFill>
              <a:latin typeface="Arial Black" panose="020B0A04020102020204" pitchFamily="34" charset="0"/>
              <a:cs typeface="Arial" panose="020B0604020202020204" pitchFamily="34" charset="0"/>
            </a:endParaRPr>
          </a:p>
        </p:txBody>
      </p:sp>
      <p:sp>
        <p:nvSpPr>
          <p:cNvPr id="5" name="TextBox 4"/>
          <p:cNvSpPr txBox="1"/>
          <p:nvPr/>
        </p:nvSpPr>
        <p:spPr>
          <a:xfrm>
            <a:off x="807813" y="1336724"/>
            <a:ext cx="7291158" cy="5262979"/>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We praise you, amazing God</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We praise and thank you creator God, for our world in all its richness and diversity. We see your brush strokes clearly visible in the breathtaking beauty of creation, on earth and in the heavens</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We praise and thank you Jesus, who came to show us the way as a child in our midst, bending down to draw in the sand and telling stories full of hidden treasures.</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74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07814" y="932102"/>
            <a:ext cx="9703432" cy="584775"/>
          </a:xfrm>
          <a:prstGeom prst="rect">
            <a:avLst/>
          </a:prstGeom>
          <a:noFill/>
        </p:spPr>
        <p:txBody>
          <a:bodyPr wrap="square" rtlCol="0">
            <a:spAutoFit/>
          </a:bodyPr>
          <a:lstStyle/>
          <a:p>
            <a:r>
              <a:rPr lang="en-GB" sz="3200" b="1">
                <a:solidFill>
                  <a:srgbClr val="8F4899"/>
                </a:solidFill>
                <a:latin typeface="Arial Black" panose="020B0A04020102020204" pitchFamily="34" charset="0"/>
                <a:cs typeface="Arial" panose="020B0604020202020204" pitchFamily="34" charset="0"/>
              </a:rPr>
              <a:t>Prayers of Thanksgiving and Confession</a:t>
            </a:r>
            <a:endParaRPr lang="en-GB" sz="3200" b="1" dirty="0">
              <a:solidFill>
                <a:srgbClr val="8F4899"/>
              </a:solidFill>
              <a:latin typeface="Arial Black" panose="020B0A04020102020204" pitchFamily="34" charset="0"/>
              <a:cs typeface="Arial" panose="020B0604020202020204" pitchFamily="34" charset="0"/>
            </a:endParaRPr>
          </a:p>
        </p:txBody>
      </p:sp>
      <p:sp>
        <p:nvSpPr>
          <p:cNvPr id="5" name="TextBox 4"/>
          <p:cNvSpPr txBox="1"/>
          <p:nvPr/>
        </p:nvSpPr>
        <p:spPr>
          <a:xfrm>
            <a:off x="807813" y="1728610"/>
            <a:ext cx="7291158" cy="4832092"/>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We praise and thank you Holy Spirit, for your prompting and wisdom, guiding our thoughts and actions and helping us to see the potential around us</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We come saying sorry, as your people, for the things that we have done and the things we have failed to do. We regret our lack of love and compassion to others. We regret our complacency and the opportunities that have been missed.</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97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07814" y="932102"/>
            <a:ext cx="9703432" cy="584775"/>
          </a:xfrm>
          <a:prstGeom prst="rect">
            <a:avLst/>
          </a:prstGeom>
          <a:noFill/>
        </p:spPr>
        <p:txBody>
          <a:bodyPr wrap="square" rtlCol="0">
            <a:spAutoFit/>
          </a:bodyPr>
          <a:lstStyle/>
          <a:p>
            <a:r>
              <a:rPr lang="en-GB" sz="3200" b="1">
                <a:solidFill>
                  <a:srgbClr val="8F4899"/>
                </a:solidFill>
                <a:latin typeface="Arial Black" panose="020B0A04020102020204" pitchFamily="34" charset="0"/>
                <a:cs typeface="Arial" panose="020B0604020202020204" pitchFamily="34" charset="0"/>
              </a:rPr>
              <a:t>Prayers of Thanksgiving and Confession</a:t>
            </a:r>
            <a:endParaRPr lang="en-GB" sz="3200" b="1" dirty="0">
              <a:solidFill>
                <a:srgbClr val="8F4899"/>
              </a:solidFill>
              <a:latin typeface="Arial Black" panose="020B0A04020102020204" pitchFamily="34" charset="0"/>
              <a:cs typeface="Arial" panose="020B0604020202020204" pitchFamily="34" charset="0"/>
            </a:endParaRPr>
          </a:p>
        </p:txBody>
      </p:sp>
      <p:sp>
        <p:nvSpPr>
          <p:cNvPr id="5" name="TextBox 4"/>
          <p:cNvSpPr txBox="1"/>
          <p:nvPr/>
        </p:nvSpPr>
        <p:spPr>
          <a:xfrm>
            <a:off x="807813" y="1728610"/>
            <a:ext cx="7754296" cy="4401205"/>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We ask you to look on us with your forgiving heart as we commit ourselves anew to sharing the knowledge of your love, joy and peace throughout the world. </a:t>
            </a:r>
            <a:endParaRPr lang="en-GB" sz="2800" smtClean="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In </a:t>
            </a:r>
            <a:r>
              <a:rPr lang="en-GB" sz="2800">
                <a:latin typeface="Arial" panose="020B0604020202020204" pitchFamily="34" charset="0"/>
                <a:cs typeface="Arial" panose="020B0604020202020204" pitchFamily="34" charset="0"/>
              </a:rPr>
              <a:t>the light of your Easter message of hope, we pray that you will renew in us those gifts of wonder, wisdom and discernment so that we can grow and learn at all stages of our </a:t>
            </a:r>
            <a:r>
              <a:rPr lang="en-GB" sz="2800" smtClean="0">
                <a:latin typeface="Arial" panose="020B0604020202020204" pitchFamily="34" charset="0"/>
                <a:cs typeface="Arial" panose="020B0604020202020204" pitchFamily="34" charset="0"/>
              </a:rPr>
              <a:t>lives. </a:t>
            </a:r>
          </a:p>
          <a:p>
            <a:r>
              <a:rPr lang="en-GB" sz="2800" b="1" smtClean="0">
                <a:latin typeface="Arial" panose="020B0604020202020204" pitchFamily="34" charset="0"/>
                <a:cs typeface="Arial" panose="020B0604020202020204" pitchFamily="34" charset="0"/>
              </a:rPr>
              <a:t>Amen</a:t>
            </a:r>
            <a:r>
              <a:rPr lang="en-GB" sz="2800" b="1">
                <a:latin typeface="Arial" panose="020B0604020202020204" pitchFamily="34" charset="0"/>
                <a:cs typeface="Arial" panose="020B0604020202020204" pitchFamily="34" charset="0"/>
              </a:rPr>
              <a:t>.</a:t>
            </a:r>
            <a:endParaRPr lang="en-GB"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2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7814" y="845016"/>
            <a:ext cx="4283094"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Bible Reading</a:t>
            </a:r>
            <a:endParaRPr lang="en-GB" sz="3200" b="1" dirty="0">
              <a:solidFill>
                <a:srgbClr val="8F4899"/>
              </a:solidFill>
              <a:latin typeface="Arial Black" panose="020B0A04020102020204" pitchFamily="34" charset="0"/>
              <a:cs typeface="Arial" panose="020B0604020202020204" pitchFamily="34" charset="0"/>
            </a:endParaRPr>
          </a:p>
        </p:txBody>
      </p:sp>
      <p:sp>
        <p:nvSpPr>
          <p:cNvPr id="7" name="TextBox 6"/>
          <p:cNvSpPr txBox="1"/>
          <p:nvPr/>
        </p:nvSpPr>
        <p:spPr>
          <a:xfrm>
            <a:off x="807813" y="1861820"/>
            <a:ext cx="8649695" cy="954107"/>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Proverbs </a:t>
            </a:r>
            <a:r>
              <a:rPr lang="en-GB" sz="2800" smtClean="0">
                <a:latin typeface="Arial" panose="020B0604020202020204" pitchFamily="34" charset="0"/>
                <a:cs typeface="Arial" panose="020B0604020202020204" pitchFamily="34" charset="0"/>
              </a:rPr>
              <a:t>3:13-18</a:t>
            </a:r>
          </a:p>
          <a:p>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35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0728" y="1311878"/>
            <a:ext cx="4283094" cy="584775"/>
          </a:xfrm>
          <a:prstGeom prst="rect">
            <a:avLst/>
          </a:prstGeom>
          <a:noFill/>
        </p:spPr>
        <p:txBody>
          <a:bodyPr wrap="square" rtlCol="0">
            <a:spAutoFit/>
          </a:bodyPr>
          <a:lstStyle/>
          <a:p>
            <a:r>
              <a:rPr lang="en-GB" sz="3200" b="1" smtClean="0">
                <a:solidFill>
                  <a:srgbClr val="D07CB0"/>
                </a:solidFill>
                <a:latin typeface="Arial" panose="020B0604020202020204" pitchFamily="34" charset="0"/>
                <a:cs typeface="Arial" panose="020B0604020202020204" pitchFamily="34" charset="0"/>
              </a:rPr>
              <a:t>Story 1: Hannah Ball </a:t>
            </a:r>
            <a:endParaRPr lang="en-GB" sz="3200" b="1" dirty="0">
              <a:solidFill>
                <a:srgbClr val="D07C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12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Sent by the Lord am I (</a:t>
            </a:r>
            <a:r>
              <a:rPr lang="en-GB" sz="3200" b="1" i="1">
                <a:solidFill>
                  <a:srgbClr val="D07CB0"/>
                </a:solidFill>
                <a:latin typeface="Arial" panose="020B0604020202020204" pitchFamily="34" charset="0"/>
                <a:cs typeface="Arial" panose="020B0604020202020204" pitchFamily="34" charset="0"/>
              </a:rPr>
              <a:t>StF </a:t>
            </a:r>
            <a:r>
              <a:rPr lang="en-GB" sz="3200" b="1">
                <a:solidFill>
                  <a:srgbClr val="D07CB0"/>
                </a:solidFill>
                <a:latin typeface="Arial" panose="020B0604020202020204" pitchFamily="34" charset="0"/>
                <a:cs typeface="Arial" panose="020B0604020202020204" pitchFamily="34" charset="0"/>
              </a:rPr>
              <a:t>239)</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668476" y="2011679"/>
            <a:ext cx="10809420" cy="3970318"/>
          </a:xfrm>
          <a:prstGeom prst="rect">
            <a:avLst/>
          </a:prstGeom>
          <a:noFill/>
        </p:spPr>
        <p:txBody>
          <a:bodyPr wrap="square" numCol="2" rtlCol="0">
            <a:spAutoFit/>
          </a:bodyPr>
          <a:lstStyle/>
          <a:p>
            <a:r>
              <a:rPr lang="en-GB" sz="2800">
                <a:latin typeface="Arial" panose="020B0604020202020204" pitchFamily="34" charset="0"/>
                <a:cs typeface="Arial" panose="020B0604020202020204" pitchFamily="34" charset="0"/>
              </a:rPr>
              <a:t>Sent by the Lord am I;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my </a:t>
            </a:r>
            <a:r>
              <a:rPr lang="en-GB" sz="2800">
                <a:latin typeface="Arial" panose="020B0604020202020204" pitchFamily="34" charset="0"/>
                <a:cs typeface="Arial" panose="020B0604020202020204" pitchFamily="34" charset="0"/>
              </a:rPr>
              <a:t>hands are ready </a:t>
            </a:r>
            <a:r>
              <a:rPr lang="en-GB" sz="2800" smtClean="0">
                <a:latin typeface="Arial" panose="020B0604020202020204" pitchFamily="34" charset="0"/>
                <a:cs typeface="Arial" panose="020B0604020202020204" pitchFamily="34" charset="0"/>
              </a:rPr>
              <a:t>now</a:t>
            </a:r>
          </a:p>
          <a:p>
            <a:r>
              <a:rPr lang="en-GB" sz="2800" smtClean="0">
                <a:latin typeface="Arial" panose="020B0604020202020204" pitchFamily="34" charset="0"/>
                <a:cs typeface="Arial" panose="020B0604020202020204" pitchFamily="34" charset="0"/>
              </a:rPr>
              <a:t>to </a:t>
            </a:r>
            <a:r>
              <a:rPr lang="en-GB" sz="2800">
                <a:latin typeface="Arial" panose="020B0604020202020204" pitchFamily="34" charset="0"/>
                <a:cs typeface="Arial" panose="020B0604020202020204" pitchFamily="34" charset="0"/>
              </a:rPr>
              <a:t>make the earth the </a:t>
            </a:r>
            <a:r>
              <a:rPr lang="en-GB" sz="2800" smtClean="0">
                <a:latin typeface="Arial" panose="020B0604020202020204" pitchFamily="34" charset="0"/>
                <a:cs typeface="Arial" panose="020B0604020202020204" pitchFamily="34" charset="0"/>
              </a:rPr>
              <a:t>place</a:t>
            </a:r>
          </a:p>
          <a:p>
            <a:r>
              <a:rPr lang="en-GB" sz="2800" smtClean="0">
                <a:latin typeface="Arial" panose="020B0604020202020204" pitchFamily="34" charset="0"/>
                <a:cs typeface="Arial" panose="020B0604020202020204" pitchFamily="34" charset="0"/>
              </a:rPr>
              <a:t>in </a:t>
            </a:r>
            <a:r>
              <a:rPr lang="en-GB" sz="2800">
                <a:latin typeface="Arial" panose="020B0604020202020204" pitchFamily="34" charset="0"/>
                <a:cs typeface="Arial" panose="020B0604020202020204" pitchFamily="34" charset="0"/>
              </a:rPr>
              <a:t>which the kingdom comes.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Sent </a:t>
            </a:r>
            <a:r>
              <a:rPr lang="en-GB" sz="2800">
                <a:latin typeface="Arial" panose="020B0604020202020204" pitchFamily="34" charset="0"/>
                <a:cs typeface="Arial" panose="020B0604020202020204" pitchFamily="34" charset="0"/>
              </a:rPr>
              <a:t>by the Lord am I;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my </a:t>
            </a:r>
            <a:r>
              <a:rPr lang="en-GB" sz="2800">
                <a:latin typeface="Arial" panose="020B0604020202020204" pitchFamily="34" charset="0"/>
                <a:cs typeface="Arial" panose="020B0604020202020204" pitchFamily="34" charset="0"/>
              </a:rPr>
              <a:t>hands are ready now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to </a:t>
            </a:r>
            <a:r>
              <a:rPr lang="en-GB" sz="2800">
                <a:latin typeface="Arial" panose="020B0604020202020204" pitchFamily="34" charset="0"/>
                <a:cs typeface="Arial" panose="020B0604020202020204" pitchFamily="34" charset="0"/>
              </a:rPr>
              <a:t>make the earth the place in which the kingdom comes. </a:t>
            </a:r>
            <a:endParaRPr lang="en-GB" sz="2800" smtClean="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59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Sent by the Lord am </a:t>
            </a:r>
            <a:r>
              <a:rPr lang="en-GB" sz="3200" b="1" smtClean="0">
                <a:solidFill>
                  <a:srgbClr val="D07CB0"/>
                </a:solidFill>
                <a:latin typeface="Arial" panose="020B0604020202020204" pitchFamily="34" charset="0"/>
                <a:cs typeface="Arial" panose="020B0604020202020204" pitchFamily="34" charset="0"/>
              </a:rPr>
              <a:t>I</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668476" y="2011679"/>
            <a:ext cx="10809420" cy="3539430"/>
          </a:xfrm>
          <a:prstGeom prst="rect">
            <a:avLst/>
          </a:prstGeom>
          <a:noFill/>
        </p:spPr>
        <p:txBody>
          <a:bodyPr wrap="square" numCol="2" rtlCol="0">
            <a:spAutoFit/>
          </a:bodyPr>
          <a:lstStyle/>
          <a:p>
            <a:r>
              <a:rPr lang="en-GB" sz="2800" smtClean="0">
                <a:latin typeface="Arial" panose="020B0604020202020204" pitchFamily="34" charset="0"/>
                <a:cs typeface="Arial" panose="020B0604020202020204" pitchFamily="34" charset="0"/>
              </a:rPr>
              <a:t>The </a:t>
            </a:r>
            <a:r>
              <a:rPr lang="en-GB" sz="2800">
                <a:latin typeface="Arial" panose="020B0604020202020204" pitchFamily="34" charset="0"/>
                <a:cs typeface="Arial" panose="020B0604020202020204" pitchFamily="34" charset="0"/>
              </a:rPr>
              <a:t>angels cannot change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a world </a:t>
            </a:r>
            <a:r>
              <a:rPr lang="en-GB" sz="2800">
                <a:latin typeface="Arial" panose="020B0604020202020204" pitchFamily="34" charset="0"/>
                <a:cs typeface="Arial" panose="020B0604020202020204" pitchFamily="34" charset="0"/>
              </a:rPr>
              <a:t>of hurt and pain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into </a:t>
            </a:r>
            <a:r>
              <a:rPr lang="en-GB" sz="2800">
                <a:latin typeface="Arial" panose="020B0604020202020204" pitchFamily="34" charset="0"/>
                <a:cs typeface="Arial" panose="020B0604020202020204" pitchFamily="34" charset="0"/>
              </a:rPr>
              <a:t>a world of love,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of </a:t>
            </a:r>
            <a:r>
              <a:rPr lang="en-GB" sz="2800">
                <a:latin typeface="Arial" panose="020B0604020202020204" pitchFamily="34" charset="0"/>
                <a:cs typeface="Arial" panose="020B0604020202020204" pitchFamily="34" charset="0"/>
              </a:rPr>
              <a:t>justice and of peace.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The </a:t>
            </a:r>
            <a:r>
              <a:rPr lang="en-GB" sz="2800">
                <a:latin typeface="Arial" panose="020B0604020202020204" pitchFamily="34" charset="0"/>
                <a:cs typeface="Arial" panose="020B0604020202020204" pitchFamily="34" charset="0"/>
              </a:rPr>
              <a:t>task is mine to do,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to </a:t>
            </a:r>
            <a:r>
              <a:rPr lang="en-GB" sz="2800">
                <a:latin typeface="Arial" panose="020B0604020202020204" pitchFamily="34" charset="0"/>
                <a:cs typeface="Arial" panose="020B0604020202020204" pitchFamily="34" charset="0"/>
              </a:rPr>
              <a:t>set it really free.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Oh</a:t>
            </a:r>
            <a:r>
              <a:rPr lang="en-GB" sz="2800">
                <a:latin typeface="Arial" panose="020B0604020202020204" pitchFamily="34" charset="0"/>
                <a:cs typeface="Arial" panose="020B0604020202020204" pitchFamily="34" charset="0"/>
              </a:rPr>
              <a:t>, help me to obey;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help me to do your will.</a:t>
            </a:r>
            <a:endParaRPr lang="en-GB" sz="2800" dirty="0">
              <a:latin typeface="Arial" panose="020B0604020202020204" pitchFamily="34" charset="0"/>
              <a:cs typeface="Arial" panose="020B0604020202020204" pitchFamily="34" charset="0"/>
            </a:endParaRPr>
          </a:p>
        </p:txBody>
      </p:sp>
      <p:sp>
        <p:nvSpPr>
          <p:cNvPr id="2" name="TextBox 1"/>
          <p:cNvSpPr txBox="1"/>
          <p:nvPr/>
        </p:nvSpPr>
        <p:spPr>
          <a:xfrm>
            <a:off x="746854" y="6156960"/>
            <a:ext cx="4600209" cy="369332"/>
          </a:xfrm>
          <a:prstGeom prst="rect">
            <a:avLst/>
          </a:prstGeom>
          <a:noFill/>
        </p:spPr>
        <p:txBody>
          <a:bodyPr wrap="square" rtlCol="0">
            <a:spAutoFit/>
          </a:bodyPr>
          <a:lstStyle/>
          <a:p>
            <a:r>
              <a:rPr lang="en-GB" smtClean="0">
                <a:latin typeface="Arial" panose="020B0604020202020204" pitchFamily="34" charset="0"/>
                <a:ea typeface="Roboto" panose="02000000000000000000" pitchFamily="2" charset="0"/>
                <a:cs typeface="Arial" panose="020B0604020202020204" pitchFamily="34" charset="0"/>
              </a:rPr>
              <a:t>Jose Aguair © 1991 Jorge Maldonado </a:t>
            </a:r>
            <a:endParaRPr lang="en-GB">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32845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7814" y="845016"/>
            <a:ext cx="4283094"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Gospel Reading</a:t>
            </a:r>
            <a:endParaRPr lang="en-GB" sz="3200" b="1" dirty="0">
              <a:solidFill>
                <a:srgbClr val="8F4899"/>
              </a:solidFill>
              <a:latin typeface="Arial Black" panose="020B0A04020102020204" pitchFamily="34" charset="0"/>
              <a:cs typeface="Arial" panose="020B0604020202020204" pitchFamily="34" charset="0"/>
            </a:endParaRPr>
          </a:p>
        </p:txBody>
      </p:sp>
      <p:sp>
        <p:nvSpPr>
          <p:cNvPr id="7" name="TextBox 6"/>
          <p:cNvSpPr txBox="1"/>
          <p:nvPr/>
        </p:nvSpPr>
        <p:spPr>
          <a:xfrm>
            <a:off x="807814" y="1861820"/>
            <a:ext cx="4283094" cy="523220"/>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Luke 10:38-42</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78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807814" y="1358822"/>
            <a:ext cx="6167752"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Reflection on the Reading</a:t>
            </a:r>
            <a:endParaRPr lang="en-GB" sz="3200" b="1" dirty="0">
              <a:solidFill>
                <a:srgbClr val="8F489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0679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0728" y="1311878"/>
            <a:ext cx="5558152" cy="1569660"/>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Story 2: Learning in the </a:t>
            </a:r>
          </a:p>
          <a:p>
            <a:r>
              <a:rPr lang="en-GB" sz="3200" b="1">
                <a:solidFill>
                  <a:srgbClr val="D07CB0"/>
                </a:solidFill>
                <a:latin typeface="Arial" panose="020B0604020202020204" pitchFamily="34" charset="0"/>
                <a:cs typeface="Arial" panose="020B0604020202020204" pitchFamily="34" charset="0"/>
              </a:rPr>
              <a:t>Plantations Community in Sri Lanka</a:t>
            </a:r>
            <a:endParaRPr lang="en-GB" sz="3200" b="1" dirty="0">
              <a:solidFill>
                <a:srgbClr val="D07C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53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07814" y="932102"/>
            <a:ext cx="4283094"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Opening Sentence</a:t>
            </a:r>
            <a:endParaRPr lang="en-GB" sz="3200" b="1" dirty="0">
              <a:solidFill>
                <a:srgbClr val="8F4899"/>
              </a:solidFill>
              <a:latin typeface="Arial Black" panose="020B0A04020102020204" pitchFamily="34" charset="0"/>
              <a:cs typeface="Arial" panose="020B0604020202020204" pitchFamily="34" charset="0"/>
            </a:endParaRPr>
          </a:p>
        </p:txBody>
      </p:sp>
      <p:sp>
        <p:nvSpPr>
          <p:cNvPr id="5" name="TextBox 4"/>
          <p:cNvSpPr txBox="1"/>
          <p:nvPr/>
        </p:nvSpPr>
        <p:spPr>
          <a:xfrm>
            <a:off x="807813" y="1728610"/>
            <a:ext cx="7291158" cy="3970318"/>
          </a:xfrm>
          <a:prstGeom prst="rect">
            <a:avLst/>
          </a:prstGeom>
          <a:noFill/>
        </p:spPr>
        <p:txBody>
          <a:bodyPr wrap="square" rtlCol="0">
            <a:spAutoFit/>
          </a:bodyPr>
          <a:lstStyle/>
          <a:p>
            <a:r>
              <a:rPr lang="en-GB" sz="2800" smtClean="0">
                <a:latin typeface="Arial" panose="020B0604020202020204" pitchFamily="34" charset="0"/>
                <a:cs typeface="Arial" panose="020B0604020202020204" pitchFamily="34" charset="0"/>
              </a:rPr>
              <a:t>“</a:t>
            </a:r>
            <a:r>
              <a:rPr lang="en-GB" sz="2800">
                <a:latin typeface="Arial" panose="020B0604020202020204" pitchFamily="34" charset="0"/>
                <a:cs typeface="Arial" panose="020B0604020202020204" pitchFamily="34" charset="0"/>
              </a:rPr>
              <a:t>Happy are those who find wisdom and those who get understanding, for her income is better than silver and her revenue better than gold.” </a:t>
            </a:r>
            <a:r>
              <a:rPr lang="en-GB" sz="2800" i="1">
                <a:latin typeface="Arial" panose="020B0604020202020204" pitchFamily="34" charset="0"/>
                <a:cs typeface="Arial" panose="020B0604020202020204" pitchFamily="34" charset="0"/>
              </a:rPr>
              <a:t>(Proverbs 3:13-14)</a:t>
            </a:r>
          </a:p>
          <a:p>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a:t>
            </a:r>
            <a:r>
              <a:rPr lang="en-GB" sz="2800">
                <a:latin typeface="Arial" panose="020B0604020202020204" pitchFamily="34" charset="0"/>
                <a:cs typeface="Arial" panose="020B0604020202020204" pitchFamily="34" charset="0"/>
              </a:rPr>
              <a:t>If your plan is for a year, plant rice. If your plan is for a decade, plant trees. If your plan is for a century, educate children.” </a:t>
            </a:r>
            <a:r>
              <a:rPr lang="en-GB" sz="2800" i="1">
                <a:latin typeface="Arial" panose="020B0604020202020204" pitchFamily="34" charset="0"/>
                <a:cs typeface="Arial" panose="020B0604020202020204" pitchFamily="34" charset="0"/>
              </a:rPr>
              <a:t>(Confucius)</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3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1077218"/>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Summoned by the God who made us (</a:t>
            </a:r>
            <a:r>
              <a:rPr lang="en-GB" sz="3200" b="1" i="1">
                <a:solidFill>
                  <a:srgbClr val="D07CB0"/>
                </a:solidFill>
                <a:latin typeface="Arial" panose="020B0604020202020204" pitchFamily="34" charset="0"/>
                <a:cs typeface="Arial" panose="020B0604020202020204" pitchFamily="34" charset="0"/>
              </a:rPr>
              <a:t>StF</a:t>
            </a:r>
            <a:r>
              <a:rPr lang="en-GB" sz="3200" b="1">
                <a:solidFill>
                  <a:srgbClr val="D07CB0"/>
                </a:solidFill>
                <a:latin typeface="Arial" panose="020B0604020202020204" pitchFamily="34" charset="0"/>
                <a:cs typeface="Arial" panose="020B0604020202020204" pitchFamily="34" charset="0"/>
              </a:rPr>
              <a:t> 689)</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3" y="2262413"/>
            <a:ext cx="6376757"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Summoned by the God </a:t>
            </a:r>
            <a:r>
              <a:rPr lang="en-GB" sz="2800" smtClean="0">
                <a:latin typeface="Arial" panose="020B0604020202020204" pitchFamily="34" charset="0"/>
                <a:cs typeface="Arial" panose="020B0604020202020204" pitchFamily="34" charset="0"/>
              </a:rPr>
              <a:t>who </a:t>
            </a:r>
            <a:r>
              <a:rPr lang="en-GB" sz="2800">
                <a:latin typeface="Arial" panose="020B0604020202020204" pitchFamily="34" charset="0"/>
                <a:cs typeface="Arial" panose="020B0604020202020204" pitchFamily="34" charset="0"/>
              </a:rPr>
              <a:t>made us rich in our diversity,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gathered </a:t>
            </a:r>
            <a:r>
              <a:rPr lang="en-GB" sz="2800">
                <a:latin typeface="Arial" panose="020B0604020202020204" pitchFamily="34" charset="0"/>
                <a:cs typeface="Arial" panose="020B0604020202020204" pitchFamily="34" charset="0"/>
              </a:rPr>
              <a:t>in the name of Jesus,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richer </a:t>
            </a:r>
            <a:r>
              <a:rPr lang="en-GB" sz="2800">
                <a:latin typeface="Arial" panose="020B0604020202020204" pitchFamily="34" charset="0"/>
                <a:cs typeface="Arial" panose="020B0604020202020204" pitchFamily="34" charset="0"/>
              </a:rPr>
              <a:t>still in </a:t>
            </a:r>
            <a:r>
              <a:rPr lang="en-GB" sz="2800" smtClean="0">
                <a:latin typeface="Arial" panose="020B0604020202020204" pitchFamily="34" charset="0"/>
                <a:cs typeface="Arial" panose="020B0604020202020204" pitchFamily="34" charset="0"/>
              </a:rPr>
              <a:t>unity. </a:t>
            </a:r>
          </a:p>
          <a:p>
            <a:endParaRPr lang="en-GB" sz="2800" i="1">
              <a:latin typeface="Arial" panose="020B0604020202020204" pitchFamily="34" charset="0"/>
              <a:cs typeface="Arial" panose="020B0604020202020204" pitchFamily="34" charset="0"/>
            </a:endParaRPr>
          </a:p>
          <a:p>
            <a:r>
              <a:rPr lang="en-GB" sz="2800" i="1">
                <a:latin typeface="Arial" panose="020B0604020202020204" pitchFamily="34" charset="0"/>
                <a:cs typeface="Arial" panose="020B0604020202020204" pitchFamily="34" charset="0"/>
              </a:rPr>
              <a:t>Let us bring the gifts that differ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and</a:t>
            </a:r>
            <a:r>
              <a:rPr lang="en-GB" sz="2800" i="1">
                <a:latin typeface="Arial" panose="020B0604020202020204" pitchFamily="34" charset="0"/>
                <a:cs typeface="Arial" panose="020B0604020202020204" pitchFamily="34" charset="0"/>
              </a:rPr>
              <a:t>, in splendid, varied ways,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sing </a:t>
            </a:r>
            <a:r>
              <a:rPr lang="en-GB" sz="2800" i="1">
                <a:latin typeface="Arial" panose="020B0604020202020204" pitchFamily="34" charset="0"/>
                <a:cs typeface="Arial" panose="020B0604020202020204" pitchFamily="34" charset="0"/>
              </a:rPr>
              <a:t>a new church into being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one </a:t>
            </a:r>
            <a:r>
              <a:rPr lang="en-GB" sz="2800" i="1">
                <a:latin typeface="Arial" panose="020B0604020202020204" pitchFamily="34" charset="0"/>
                <a:cs typeface="Arial" panose="020B0604020202020204" pitchFamily="34" charset="0"/>
              </a:rPr>
              <a:t>in faith and love and praise.</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72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1077218"/>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Summoned by the God who made </a:t>
            </a:r>
            <a:r>
              <a:rPr lang="en-GB" sz="3200" b="1" smtClean="0">
                <a:solidFill>
                  <a:srgbClr val="D07CB0"/>
                </a:solidFill>
                <a:latin typeface="Arial" panose="020B0604020202020204" pitchFamily="34" charset="0"/>
                <a:cs typeface="Arial" panose="020B0604020202020204" pitchFamily="34" charset="0"/>
              </a:rPr>
              <a:t>us</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3" y="2262413"/>
            <a:ext cx="6376757"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Radiant risen from the water,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robed </a:t>
            </a:r>
            <a:r>
              <a:rPr lang="en-GB" sz="2800">
                <a:latin typeface="Arial" panose="020B0604020202020204" pitchFamily="34" charset="0"/>
                <a:cs typeface="Arial" panose="020B0604020202020204" pitchFamily="34" charset="0"/>
              </a:rPr>
              <a:t>in holiness and light,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male </a:t>
            </a:r>
            <a:r>
              <a:rPr lang="en-GB" sz="2800">
                <a:latin typeface="Arial" panose="020B0604020202020204" pitchFamily="34" charset="0"/>
                <a:cs typeface="Arial" panose="020B0604020202020204" pitchFamily="34" charset="0"/>
              </a:rPr>
              <a:t>and female in God's image,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male </a:t>
            </a:r>
            <a:r>
              <a:rPr lang="en-GB" sz="2800">
                <a:latin typeface="Arial" panose="020B0604020202020204" pitchFamily="34" charset="0"/>
                <a:cs typeface="Arial" panose="020B0604020202020204" pitchFamily="34" charset="0"/>
              </a:rPr>
              <a:t>and female, God's </a:t>
            </a:r>
            <a:r>
              <a:rPr lang="en-GB" sz="2800" smtClean="0">
                <a:latin typeface="Arial" panose="020B0604020202020204" pitchFamily="34" charset="0"/>
                <a:cs typeface="Arial" panose="020B0604020202020204" pitchFamily="34" charset="0"/>
              </a:rPr>
              <a:t>delight.</a:t>
            </a:r>
          </a:p>
          <a:p>
            <a:endParaRPr lang="en-GB" sz="2800" i="1">
              <a:latin typeface="Arial" panose="020B0604020202020204" pitchFamily="34" charset="0"/>
              <a:cs typeface="Arial" panose="020B0604020202020204" pitchFamily="34" charset="0"/>
            </a:endParaRPr>
          </a:p>
          <a:p>
            <a:r>
              <a:rPr lang="en-GB" sz="2800" i="1">
                <a:latin typeface="Arial" panose="020B0604020202020204" pitchFamily="34" charset="0"/>
                <a:cs typeface="Arial" panose="020B0604020202020204" pitchFamily="34" charset="0"/>
              </a:rPr>
              <a:t>Let us bring the gifts that differ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and</a:t>
            </a:r>
            <a:r>
              <a:rPr lang="en-GB" sz="2800" i="1">
                <a:latin typeface="Arial" panose="020B0604020202020204" pitchFamily="34" charset="0"/>
                <a:cs typeface="Arial" panose="020B0604020202020204" pitchFamily="34" charset="0"/>
              </a:rPr>
              <a:t>, in splendid, varied ways,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sing </a:t>
            </a:r>
            <a:r>
              <a:rPr lang="en-GB" sz="2800" i="1">
                <a:latin typeface="Arial" panose="020B0604020202020204" pitchFamily="34" charset="0"/>
                <a:cs typeface="Arial" panose="020B0604020202020204" pitchFamily="34" charset="0"/>
              </a:rPr>
              <a:t>a new church into being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one </a:t>
            </a:r>
            <a:r>
              <a:rPr lang="en-GB" sz="2800" i="1">
                <a:latin typeface="Arial" panose="020B0604020202020204" pitchFamily="34" charset="0"/>
                <a:cs typeface="Arial" panose="020B0604020202020204" pitchFamily="34" charset="0"/>
              </a:rPr>
              <a:t>in faith and love and praise.</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736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1077218"/>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Summoned by the God who made </a:t>
            </a:r>
            <a:r>
              <a:rPr lang="en-GB" sz="3200" b="1" smtClean="0">
                <a:solidFill>
                  <a:srgbClr val="D07CB0"/>
                </a:solidFill>
                <a:latin typeface="Arial" panose="020B0604020202020204" pitchFamily="34" charset="0"/>
                <a:cs typeface="Arial" panose="020B0604020202020204" pitchFamily="34" charset="0"/>
              </a:rPr>
              <a:t>us</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3" y="2262413"/>
            <a:ext cx="6376757"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Trust the goodness of creation;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trust  </a:t>
            </a:r>
            <a:r>
              <a:rPr lang="en-GB" sz="2800">
                <a:latin typeface="Arial" panose="020B0604020202020204" pitchFamily="34" charset="0"/>
                <a:cs typeface="Arial" panose="020B0604020202020204" pitchFamily="34" charset="0"/>
              </a:rPr>
              <a:t>the Spirit strong </a:t>
            </a:r>
            <a:r>
              <a:rPr lang="en-GB" sz="2800" smtClean="0">
                <a:latin typeface="Arial" panose="020B0604020202020204" pitchFamily="34" charset="0"/>
                <a:cs typeface="Arial" panose="020B0604020202020204" pitchFamily="34" charset="0"/>
              </a:rPr>
              <a:t>within, </a:t>
            </a:r>
          </a:p>
          <a:p>
            <a:r>
              <a:rPr lang="en-GB" sz="2800" smtClean="0">
                <a:latin typeface="Arial" panose="020B0604020202020204" pitchFamily="34" charset="0"/>
                <a:cs typeface="Arial" panose="020B0604020202020204" pitchFamily="34" charset="0"/>
              </a:rPr>
              <a:t>dare </a:t>
            </a:r>
            <a:r>
              <a:rPr lang="en-GB" sz="2800">
                <a:latin typeface="Arial" panose="020B0604020202020204" pitchFamily="34" charset="0"/>
                <a:cs typeface="Arial" panose="020B0604020202020204" pitchFamily="34" charset="0"/>
              </a:rPr>
              <a:t>to dream the vision promised sprung from seed of what has been</a:t>
            </a:r>
            <a:r>
              <a:rPr lang="en-GB" sz="2800" smtClean="0">
                <a:latin typeface="Arial" panose="020B0604020202020204" pitchFamily="34" charset="0"/>
                <a:cs typeface="Arial" panose="020B0604020202020204" pitchFamily="34" charset="0"/>
              </a:rPr>
              <a:t>.</a:t>
            </a:r>
          </a:p>
          <a:p>
            <a:endParaRPr lang="en-GB" sz="2800" i="1">
              <a:latin typeface="Arial" panose="020B0604020202020204" pitchFamily="34" charset="0"/>
              <a:cs typeface="Arial" panose="020B0604020202020204" pitchFamily="34" charset="0"/>
            </a:endParaRPr>
          </a:p>
          <a:p>
            <a:r>
              <a:rPr lang="en-GB" sz="2800" i="1">
                <a:latin typeface="Arial" panose="020B0604020202020204" pitchFamily="34" charset="0"/>
                <a:cs typeface="Arial" panose="020B0604020202020204" pitchFamily="34" charset="0"/>
              </a:rPr>
              <a:t>Let us bring the gifts that differ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and</a:t>
            </a:r>
            <a:r>
              <a:rPr lang="en-GB" sz="2800" i="1">
                <a:latin typeface="Arial" panose="020B0604020202020204" pitchFamily="34" charset="0"/>
                <a:cs typeface="Arial" panose="020B0604020202020204" pitchFamily="34" charset="0"/>
              </a:rPr>
              <a:t>, in splendid, varied ways,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sing </a:t>
            </a:r>
            <a:r>
              <a:rPr lang="en-GB" sz="2800" i="1">
                <a:latin typeface="Arial" panose="020B0604020202020204" pitchFamily="34" charset="0"/>
                <a:cs typeface="Arial" panose="020B0604020202020204" pitchFamily="34" charset="0"/>
              </a:rPr>
              <a:t>a new church into being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one </a:t>
            </a:r>
            <a:r>
              <a:rPr lang="en-GB" sz="2800" i="1">
                <a:latin typeface="Arial" panose="020B0604020202020204" pitchFamily="34" charset="0"/>
                <a:cs typeface="Arial" panose="020B0604020202020204" pitchFamily="34" charset="0"/>
              </a:rPr>
              <a:t>in faith and love and praise.</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344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1077218"/>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Summoned by the God who made </a:t>
            </a:r>
            <a:r>
              <a:rPr lang="en-GB" sz="3200" b="1" smtClean="0">
                <a:solidFill>
                  <a:srgbClr val="D07CB0"/>
                </a:solidFill>
                <a:latin typeface="Arial" panose="020B0604020202020204" pitchFamily="34" charset="0"/>
                <a:cs typeface="Arial" panose="020B0604020202020204" pitchFamily="34" charset="0"/>
              </a:rPr>
              <a:t>us</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2184035"/>
            <a:ext cx="6376757"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Bring the hopes of </a:t>
            </a:r>
            <a:r>
              <a:rPr lang="en-GB" sz="2800" smtClean="0">
                <a:latin typeface="Arial" panose="020B0604020202020204" pitchFamily="34" charset="0"/>
                <a:cs typeface="Arial" panose="020B0604020202020204" pitchFamily="34" charset="0"/>
              </a:rPr>
              <a:t>every </a:t>
            </a:r>
            <a:r>
              <a:rPr lang="en-GB" sz="2800">
                <a:latin typeface="Arial" panose="020B0604020202020204" pitchFamily="34" charset="0"/>
                <a:cs typeface="Arial" panose="020B0604020202020204" pitchFamily="34" charset="0"/>
              </a:rPr>
              <a:t>nation;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bring </a:t>
            </a:r>
            <a:r>
              <a:rPr lang="en-GB" sz="2800">
                <a:latin typeface="Arial" panose="020B0604020202020204" pitchFamily="34" charset="0"/>
                <a:cs typeface="Arial" panose="020B0604020202020204" pitchFamily="34" charset="0"/>
              </a:rPr>
              <a:t>the art of </a:t>
            </a:r>
            <a:r>
              <a:rPr lang="en-GB" sz="2800" smtClean="0">
                <a:latin typeface="Arial" panose="020B0604020202020204" pitchFamily="34" charset="0"/>
                <a:cs typeface="Arial" panose="020B0604020202020204" pitchFamily="34" charset="0"/>
              </a:rPr>
              <a:t>every </a:t>
            </a:r>
            <a:r>
              <a:rPr lang="en-GB" sz="2800">
                <a:latin typeface="Arial" panose="020B0604020202020204" pitchFamily="34" charset="0"/>
                <a:cs typeface="Arial" panose="020B0604020202020204" pitchFamily="34" charset="0"/>
              </a:rPr>
              <a:t>race.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Weave </a:t>
            </a:r>
            <a:r>
              <a:rPr lang="en-GB" sz="2800">
                <a:latin typeface="Arial" panose="020B0604020202020204" pitchFamily="34" charset="0"/>
                <a:cs typeface="Arial" panose="020B0604020202020204" pitchFamily="34" charset="0"/>
              </a:rPr>
              <a:t>a song of peace and justice;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let </a:t>
            </a:r>
            <a:r>
              <a:rPr lang="en-GB" sz="2800">
                <a:latin typeface="Arial" panose="020B0604020202020204" pitchFamily="34" charset="0"/>
                <a:cs typeface="Arial" panose="020B0604020202020204" pitchFamily="34" charset="0"/>
              </a:rPr>
              <a:t>it sound through time and </a:t>
            </a:r>
            <a:r>
              <a:rPr lang="en-GB" sz="2800" smtClean="0">
                <a:latin typeface="Arial" panose="020B0604020202020204" pitchFamily="34" charset="0"/>
                <a:cs typeface="Arial" panose="020B0604020202020204" pitchFamily="34" charset="0"/>
              </a:rPr>
              <a:t>space.</a:t>
            </a:r>
            <a:endParaRPr lang="en-GB" sz="2800">
              <a:latin typeface="Arial" panose="020B0604020202020204" pitchFamily="34" charset="0"/>
              <a:cs typeface="Arial" panose="020B0604020202020204" pitchFamily="34" charset="0"/>
            </a:endParaRPr>
          </a:p>
          <a:p>
            <a:endParaRPr lang="en-GB" sz="2800" i="1">
              <a:latin typeface="Arial" panose="020B0604020202020204" pitchFamily="34" charset="0"/>
              <a:cs typeface="Arial" panose="020B0604020202020204" pitchFamily="34" charset="0"/>
            </a:endParaRPr>
          </a:p>
          <a:p>
            <a:r>
              <a:rPr lang="en-GB" sz="2800" i="1">
                <a:latin typeface="Arial" panose="020B0604020202020204" pitchFamily="34" charset="0"/>
                <a:cs typeface="Arial" panose="020B0604020202020204" pitchFamily="34" charset="0"/>
              </a:rPr>
              <a:t>Let us bring the gifts that differ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and</a:t>
            </a:r>
            <a:r>
              <a:rPr lang="en-GB" sz="2800" i="1">
                <a:latin typeface="Arial" panose="020B0604020202020204" pitchFamily="34" charset="0"/>
                <a:cs typeface="Arial" panose="020B0604020202020204" pitchFamily="34" charset="0"/>
              </a:rPr>
              <a:t>, in splendid, varied ways,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sing </a:t>
            </a:r>
            <a:r>
              <a:rPr lang="en-GB" sz="2800" i="1">
                <a:latin typeface="Arial" panose="020B0604020202020204" pitchFamily="34" charset="0"/>
                <a:cs typeface="Arial" panose="020B0604020202020204" pitchFamily="34" charset="0"/>
              </a:rPr>
              <a:t>a new church into being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one </a:t>
            </a:r>
            <a:r>
              <a:rPr lang="en-GB" sz="2800" i="1">
                <a:latin typeface="Arial" panose="020B0604020202020204" pitchFamily="34" charset="0"/>
                <a:cs typeface="Arial" panose="020B0604020202020204" pitchFamily="34" charset="0"/>
              </a:rPr>
              <a:t>in faith and love and praise.</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561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1077218"/>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Summoned by the God who made </a:t>
            </a:r>
            <a:r>
              <a:rPr lang="en-GB" sz="3200" b="1" smtClean="0">
                <a:solidFill>
                  <a:srgbClr val="D07CB0"/>
                </a:solidFill>
                <a:latin typeface="Arial" panose="020B0604020202020204" pitchFamily="34" charset="0"/>
                <a:cs typeface="Arial" panose="020B0604020202020204" pitchFamily="34" charset="0"/>
              </a:rPr>
              <a:t>us</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2184035"/>
            <a:ext cx="6376757"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Draw together at one table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all </a:t>
            </a:r>
            <a:r>
              <a:rPr lang="en-GB" sz="2800">
                <a:latin typeface="Arial" panose="020B0604020202020204" pitchFamily="34" charset="0"/>
                <a:cs typeface="Arial" panose="020B0604020202020204" pitchFamily="34" charset="0"/>
              </a:rPr>
              <a:t>the human family;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shape </a:t>
            </a:r>
            <a:r>
              <a:rPr lang="en-GB" sz="2800">
                <a:latin typeface="Arial" panose="020B0604020202020204" pitchFamily="34" charset="0"/>
                <a:cs typeface="Arial" panose="020B0604020202020204" pitchFamily="34" charset="0"/>
              </a:rPr>
              <a:t>a circle ever wider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and </a:t>
            </a:r>
            <a:r>
              <a:rPr lang="en-GB" sz="2800">
                <a:latin typeface="Arial" panose="020B0604020202020204" pitchFamily="34" charset="0"/>
                <a:cs typeface="Arial" panose="020B0604020202020204" pitchFamily="34" charset="0"/>
              </a:rPr>
              <a:t>a people ever free</a:t>
            </a:r>
            <a:r>
              <a:rPr lang="en-GB" sz="2800" smtClean="0">
                <a:latin typeface="Arial" panose="020B0604020202020204" pitchFamily="34" charset="0"/>
                <a:cs typeface="Arial" panose="020B0604020202020204" pitchFamily="34" charset="0"/>
              </a:rPr>
              <a:t>.</a:t>
            </a:r>
          </a:p>
          <a:p>
            <a:endParaRPr lang="en-GB" sz="2800" i="1">
              <a:latin typeface="Arial" panose="020B0604020202020204" pitchFamily="34" charset="0"/>
              <a:cs typeface="Arial" panose="020B0604020202020204" pitchFamily="34" charset="0"/>
            </a:endParaRPr>
          </a:p>
          <a:p>
            <a:r>
              <a:rPr lang="en-GB" sz="2800" i="1">
                <a:latin typeface="Arial" panose="020B0604020202020204" pitchFamily="34" charset="0"/>
                <a:cs typeface="Arial" panose="020B0604020202020204" pitchFamily="34" charset="0"/>
              </a:rPr>
              <a:t>Let us bring the gifts that differ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and</a:t>
            </a:r>
            <a:r>
              <a:rPr lang="en-GB" sz="2800" i="1">
                <a:latin typeface="Arial" panose="020B0604020202020204" pitchFamily="34" charset="0"/>
                <a:cs typeface="Arial" panose="020B0604020202020204" pitchFamily="34" charset="0"/>
              </a:rPr>
              <a:t>, in splendid, varied ways,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sing </a:t>
            </a:r>
            <a:r>
              <a:rPr lang="en-GB" sz="2800" i="1">
                <a:latin typeface="Arial" panose="020B0604020202020204" pitchFamily="34" charset="0"/>
                <a:cs typeface="Arial" panose="020B0604020202020204" pitchFamily="34" charset="0"/>
              </a:rPr>
              <a:t>a new church into being </a:t>
            </a:r>
            <a:endParaRPr lang="en-GB" sz="2800" i="1" smtClean="0">
              <a:latin typeface="Arial" panose="020B0604020202020204" pitchFamily="34" charset="0"/>
              <a:cs typeface="Arial" panose="020B0604020202020204" pitchFamily="34" charset="0"/>
            </a:endParaRPr>
          </a:p>
          <a:p>
            <a:r>
              <a:rPr lang="en-GB" sz="2800" i="1" smtClean="0">
                <a:latin typeface="Arial" panose="020B0604020202020204" pitchFamily="34" charset="0"/>
                <a:cs typeface="Arial" panose="020B0604020202020204" pitchFamily="34" charset="0"/>
              </a:rPr>
              <a:t>one </a:t>
            </a:r>
            <a:r>
              <a:rPr lang="en-GB" sz="2800" i="1">
                <a:latin typeface="Arial" panose="020B0604020202020204" pitchFamily="34" charset="0"/>
                <a:cs typeface="Arial" panose="020B0604020202020204" pitchFamily="34" charset="0"/>
              </a:rPr>
              <a:t>in faith and love and praise.</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36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12019" y="1083637"/>
            <a:ext cx="4283094" cy="954107"/>
          </a:xfrm>
          <a:prstGeom prst="rect">
            <a:avLst/>
          </a:prstGeom>
          <a:noFill/>
        </p:spPr>
        <p:txBody>
          <a:bodyPr wrap="square" rtlCol="0">
            <a:spAutoFit/>
          </a:bodyPr>
          <a:lstStyle/>
          <a:p>
            <a:r>
              <a:rPr lang="en-GB" sz="2800" b="1" smtClean="0">
                <a:latin typeface="Arial Black" panose="020B0A04020102020204" pitchFamily="34" charset="0"/>
                <a:cs typeface="Arial" panose="020B0604020202020204" pitchFamily="34" charset="0"/>
              </a:rPr>
              <a:t>I would love to learn to read and write!</a:t>
            </a:r>
            <a:endParaRPr lang="en-GB" sz="2800" b="1" dirty="0">
              <a:latin typeface="Arial Black" panose="020B0A04020102020204" pitchFamily="34" charset="0"/>
              <a:cs typeface="Arial" panose="020B0604020202020204" pitchFamily="34" charset="0"/>
            </a:endParaRPr>
          </a:p>
        </p:txBody>
      </p:sp>
      <p:sp>
        <p:nvSpPr>
          <p:cNvPr id="5" name="TextBox 4"/>
          <p:cNvSpPr txBox="1"/>
          <p:nvPr/>
        </p:nvSpPr>
        <p:spPr>
          <a:xfrm>
            <a:off x="712019" y="357336"/>
            <a:ext cx="6437717"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Dramatised Reading</a:t>
            </a:r>
            <a:endParaRPr lang="en-GB" sz="3200" b="1" dirty="0">
              <a:solidFill>
                <a:srgbClr val="8F4899"/>
              </a:solidFill>
              <a:latin typeface="Arial Black" panose="020B0A04020102020204" pitchFamily="34" charset="0"/>
              <a:cs typeface="Arial" panose="020B0604020202020204" pitchFamily="34" charset="0"/>
            </a:endParaRPr>
          </a:p>
        </p:txBody>
      </p:sp>
      <p:sp>
        <p:nvSpPr>
          <p:cNvPr id="7" name="TextBox 6"/>
          <p:cNvSpPr txBox="1"/>
          <p:nvPr/>
        </p:nvSpPr>
        <p:spPr>
          <a:xfrm>
            <a:off x="712018" y="2375625"/>
            <a:ext cx="10104027" cy="3539430"/>
          </a:xfrm>
          <a:prstGeom prst="rect">
            <a:avLst/>
          </a:prstGeom>
          <a:noFill/>
        </p:spPr>
        <p:txBody>
          <a:bodyPr wrap="square" rtlCol="0">
            <a:spAutoFit/>
          </a:bodyPr>
          <a:lstStyle/>
          <a:p>
            <a:pPr>
              <a:lnSpc>
                <a:spcPct val="150000"/>
              </a:lnSpc>
            </a:pPr>
            <a:r>
              <a:rPr lang="en-GB" sz="2800">
                <a:latin typeface="Arial" panose="020B0604020202020204" pitchFamily="34" charset="0"/>
                <a:cs typeface="Arial" panose="020B0604020202020204" pitchFamily="34" charset="0"/>
              </a:rPr>
              <a:t>Voice 1:	I would love to learn to read and write!</a:t>
            </a:r>
          </a:p>
          <a:p>
            <a:pPr>
              <a:lnSpc>
                <a:spcPct val="150000"/>
              </a:lnSpc>
            </a:pPr>
            <a:r>
              <a:rPr lang="en-GB" sz="2800">
                <a:latin typeface="Arial" panose="020B0604020202020204" pitchFamily="34" charset="0"/>
                <a:cs typeface="Arial" panose="020B0604020202020204" pitchFamily="34" charset="0"/>
              </a:rPr>
              <a:t>Voice 2:	What’s stopping you?</a:t>
            </a:r>
          </a:p>
          <a:p>
            <a:r>
              <a:rPr lang="en-GB" sz="2800">
                <a:latin typeface="Arial" panose="020B0604020202020204" pitchFamily="34" charset="0"/>
                <a:cs typeface="Arial" panose="020B0604020202020204" pitchFamily="34" charset="0"/>
              </a:rPr>
              <a:t>Voice 1: 	My family is poor and can only afford to send my </a:t>
            </a:r>
            <a:r>
              <a:rPr lang="en-GB" sz="2800" smtClean="0">
                <a:latin typeface="Arial" panose="020B0604020202020204" pitchFamily="34" charset="0"/>
                <a:cs typeface="Arial" panose="020B0604020202020204" pitchFamily="34" charset="0"/>
              </a:rPr>
              <a:t>		brothers </a:t>
            </a:r>
            <a:r>
              <a:rPr lang="en-GB" sz="2800">
                <a:latin typeface="Arial" panose="020B0604020202020204" pitchFamily="34" charset="0"/>
                <a:cs typeface="Arial" panose="020B0604020202020204" pitchFamily="34" charset="0"/>
              </a:rPr>
              <a:t>to school.</a:t>
            </a:r>
          </a:p>
          <a:p>
            <a:pPr>
              <a:lnSpc>
                <a:spcPct val="150000"/>
              </a:lnSpc>
            </a:pPr>
            <a:r>
              <a:rPr lang="en-GB" sz="2800">
                <a:latin typeface="Arial" panose="020B0604020202020204" pitchFamily="34" charset="0"/>
                <a:cs typeface="Arial" panose="020B0604020202020204" pitchFamily="34" charset="0"/>
              </a:rPr>
              <a:t>Voice 3: 	I would love to learn to read and write!</a:t>
            </a:r>
          </a:p>
          <a:p>
            <a:pPr>
              <a:lnSpc>
                <a:spcPct val="150000"/>
              </a:lnSpc>
            </a:pPr>
            <a:r>
              <a:rPr lang="en-GB" sz="2800">
                <a:latin typeface="Arial" panose="020B0604020202020204" pitchFamily="34" charset="0"/>
                <a:cs typeface="Arial" panose="020B0604020202020204" pitchFamily="34" charset="0"/>
              </a:rPr>
              <a:t>Voice 2: 	What’s stopping you?</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45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12019" y="357336"/>
            <a:ext cx="6437717"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Dramatised Reading</a:t>
            </a:r>
            <a:endParaRPr lang="en-GB" sz="3200" b="1" dirty="0">
              <a:solidFill>
                <a:srgbClr val="8F4899"/>
              </a:solidFill>
              <a:latin typeface="Arial Black" panose="020B0A04020102020204" pitchFamily="34" charset="0"/>
              <a:cs typeface="Arial" panose="020B0604020202020204" pitchFamily="34" charset="0"/>
            </a:endParaRPr>
          </a:p>
        </p:txBody>
      </p:sp>
      <p:sp>
        <p:nvSpPr>
          <p:cNvPr id="7" name="TextBox 6"/>
          <p:cNvSpPr txBox="1"/>
          <p:nvPr/>
        </p:nvSpPr>
        <p:spPr>
          <a:xfrm>
            <a:off x="712019" y="1034505"/>
            <a:ext cx="10104027" cy="5262979"/>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Voice 3: 	I am needed to work in the fields, </a:t>
            </a:r>
            <a:endParaRPr lang="en-GB" sz="2800" smtClean="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	</a:t>
            </a:r>
            <a:r>
              <a:rPr lang="en-GB" sz="2800" smtClean="0">
                <a:latin typeface="Arial" panose="020B0604020202020204" pitchFamily="34" charset="0"/>
                <a:cs typeface="Arial" panose="020B0604020202020204" pitchFamily="34" charset="0"/>
              </a:rPr>
              <a:t>	to </a:t>
            </a:r>
            <a:r>
              <a:rPr lang="en-GB" sz="2800">
                <a:latin typeface="Arial" panose="020B0604020202020204" pitchFamily="34" charset="0"/>
                <a:cs typeface="Arial" panose="020B0604020202020204" pitchFamily="34" charset="0"/>
              </a:rPr>
              <a:t>tend our crops </a:t>
            </a:r>
            <a:r>
              <a:rPr lang="en-GB" sz="2800" smtClean="0">
                <a:latin typeface="Arial" panose="020B0604020202020204" pitchFamily="34" charset="0"/>
                <a:cs typeface="Arial" panose="020B0604020202020204" pitchFamily="34" charset="0"/>
              </a:rPr>
              <a:t>so </a:t>
            </a:r>
            <a:r>
              <a:rPr lang="en-GB" sz="2800">
                <a:latin typeface="Arial" panose="020B0604020202020204" pitchFamily="34" charset="0"/>
                <a:cs typeface="Arial" panose="020B0604020202020204" pitchFamily="34" charset="0"/>
              </a:rPr>
              <a:t>that my family can eat.</a:t>
            </a:r>
          </a:p>
          <a:p>
            <a:pPr>
              <a:lnSpc>
                <a:spcPct val="150000"/>
              </a:lnSpc>
            </a:pPr>
            <a:r>
              <a:rPr lang="en-GB" sz="2800">
                <a:latin typeface="Arial" panose="020B0604020202020204" pitchFamily="34" charset="0"/>
                <a:cs typeface="Arial" panose="020B0604020202020204" pitchFamily="34" charset="0"/>
              </a:rPr>
              <a:t>Voice 4: 	I would love to learn to read and write!</a:t>
            </a:r>
          </a:p>
          <a:p>
            <a:pPr>
              <a:lnSpc>
                <a:spcPct val="150000"/>
              </a:lnSpc>
            </a:pPr>
            <a:r>
              <a:rPr lang="en-GB" sz="2800">
                <a:latin typeface="Arial" panose="020B0604020202020204" pitchFamily="34" charset="0"/>
                <a:cs typeface="Arial" panose="020B0604020202020204" pitchFamily="34" charset="0"/>
              </a:rPr>
              <a:t>Voice 2: 	What’s stopping you?</a:t>
            </a:r>
          </a:p>
          <a:p>
            <a:r>
              <a:rPr lang="en-GB" sz="2800">
                <a:latin typeface="Arial" panose="020B0604020202020204" pitchFamily="34" charset="0"/>
                <a:cs typeface="Arial" panose="020B0604020202020204" pitchFamily="34" charset="0"/>
              </a:rPr>
              <a:t>Voice 4: 	Climate change caused our crops to fail because </a:t>
            </a:r>
            <a:r>
              <a:rPr lang="en-GB" sz="2800" smtClean="0">
                <a:latin typeface="Arial" panose="020B0604020202020204" pitchFamily="34" charset="0"/>
                <a:cs typeface="Arial" panose="020B0604020202020204" pitchFamily="34" charset="0"/>
              </a:rPr>
              <a:t>		of </a:t>
            </a:r>
            <a:r>
              <a:rPr lang="en-GB" sz="2800">
                <a:latin typeface="Arial" panose="020B0604020202020204" pitchFamily="34" charset="0"/>
                <a:cs typeface="Arial" panose="020B0604020202020204" pitchFamily="34" charset="0"/>
              </a:rPr>
              <a:t>drought and then floods came so we have no </a:t>
            </a:r>
            <a:r>
              <a:rPr lang="en-GB" sz="2800" smtClean="0">
                <a:latin typeface="Arial" panose="020B0604020202020204" pitchFamily="34" charset="0"/>
                <a:cs typeface="Arial" panose="020B0604020202020204" pitchFamily="34" charset="0"/>
              </a:rPr>
              <a:t>		food </a:t>
            </a:r>
            <a:r>
              <a:rPr lang="en-GB" sz="2800">
                <a:latin typeface="Arial" panose="020B0604020202020204" pitchFamily="34" charset="0"/>
                <a:cs typeface="Arial" panose="020B0604020202020204" pitchFamily="34" charset="0"/>
              </a:rPr>
              <a:t>to sell. There’s no money to buy any school </a:t>
            </a:r>
            <a:r>
              <a:rPr lang="en-GB" sz="2800" smtClean="0">
                <a:latin typeface="Arial" panose="020B0604020202020204" pitchFamily="34" charset="0"/>
                <a:cs typeface="Arial" panose="020B0604020202020204" pitchFamily="34" charset="0"/>
              </a:rPr>
              <a:t>		books</a:t>
            </a:r>
            <a:r>
              <a:rPr lang="en-GB" sz="2800">
                <a:latin typeface="Arial" panose="020B0604020202020204" pitchFamily="34" charset="0"/>
                <a:cs typeface="Arial" panose="020B0604020202020204" pitchFamily="34" charset="0"/>
              </a:rPr>
              <a:t>.  </a:t>
            </a:r>
          </a:p>
          <a:p>
            <a:pPr>
              <a:lnSpc>
                <a:spcPct val="150000"/>
              </a:lnSpc>
            </a:pPr>
            <a:r>
              <a:rPr lang="en-GB" sz="2800">
                <a:latin typeface="Arial" panose="020B0604020202020204" pitchFamily="34" charset="0"/>
                <a:cs typeface="Arial" panose="020B0604020202020204" pitchFamily="34" charset="0"/>
              </a:rPr>
              <a:t>Voice 5: 	I would love to learn to read and write!</a:t>
            </a:r>
          </a:p>
          <a:p>
            <a:pPr>
              <a:lnSpc>
                <a:spcPct val="150000"/>
              </a:lnSpc>
            </a:pPr>
            <a:r>
              <a:rPr lang="en-GB" sz="2800">
                <a:latin typeface="Arial" panose="020B0604020202020204" pitchFamily="34" charset="0"/>
                <a:cs typeface="Arial" panose="020B0604020202020204" pitchFamily="34" charset="0"/>
              </a:rPr>
              <a:t>Voice 2: 	What’s stopping you?</a:t>
            </a:r>
          </a:p>
        </p:txBody>
      </p:sp>
    </p:spTree>
    <p:extLst>
      <p:ext uri="{BB962C8B-B14F-4D97-AF65-F5344CB8AC3E}">
        <p14:creationId xmlns:p14="http://schemas.microsoft.com/office/powerpoint/2010/main" val="2171005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12019" y="357336"/>
            <a:ext cx="6437717"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Dramatised Reading</a:t>
            </a:r>
            <a:endParaRPr lang="en-GB" sz="3200" b="1" dirty="0">
              <a:solidFill>
                <a:srgbClr val="8F4899"/>
              </a:solidFill>
              <a:latin typeface="Arial Black" panose="020B0A04020102020204" pitchFamily="34" charset="0"/>
              <a:cs typeface="Arial" panose="020B0604020202020204" pitchFamily="34" charset="0"/>
            </a:endParaRPr>
          </a:p>
        </p:txBody>
      </p:sp>
      <p:sp>
        <p:nvSpPr>
          <p:cNvPr id="7" name="TextBox 6"/>
          <p:cNvSpPr txBox="1"/>
          <p:nvPr/>
        </p:nvSpPr>
        <p:spPr>
          <a:xfrm>
            <a:off x="712019" y="1034505"/>
            <a:ext cx="10104027" cy="461664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Voice 5: 	We live too far away from the school, </a:t>
            </a:r>
            <a:endParaRPr lang="en-GB" sz="2800" smtClean="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	</a:t>
            </a:r>
            <a:r>
              <a:rPr lang="en-GB" sz="2800" smtClean="0">
                <a:latin typeface="Arial" panose="020B0604020202020204" pitchFamily="34" charset="0"/>
                <a:cs typeface="Arial" panose="020B0604020202020204" pitchFamily="34" charset="0"/>
              </a:rPr>
              <a:t>	and </a:t>
            </a:r>
            <a:r>
              <a:rPr lang="en-GB" sz="2800">
                <a:latin typeface="Arial" panose="020B0604020202020204" pitchFamily="34" charset="0"/>
                <a:cs typeface="Arial" panose="020B0604020202020204" pitchFamily="34" charset="0"/>
              </a:rPr>
              <a:t>I would </a:t>
            </a:r>
            <a:r>
              <a:rPr lang="en-GB" sz="2800" smtClean="0">
                <a:latin typeface="Arial" panose="020B0604020202020204" pitchFamily="34" charset="0"/>
                <a:cs typeface="Arial" panose="020B0604020202020204" pitchFamily="34" charset="0"/>
              </a:rPr>
              <a:t>to </a:t>
            </a:r>
            <a:r>
              <a:rPr lang="en-GB" sz="2800">
                <a:latin typeface="Arial" panose="020B0604020202020204" pitchFamily="34" charset="0"/>
                <a:cs typeface="Arial" panose="020B0604020202020204" pitchFamily="34" charset="0"/>
              </a:rPr>
              <a:t>walk there and back as </a:t>
            </a:r>
            <a:r>
              <a:rPr lang="en-GB" sz="2800" smtClean="0">
                <a:latin typeface="Arial" panose="020B0604020202020204" pitchFamily="34" charset="0"/>
                <a:cs typeface="Arial" panose="020B0604020202020204" pitchFamily="34" charset="0"/>
              </a:rPr>
              <a:t>we</a:t>
            </a:r>
          </a:p>
          <a:p>
            <a:r>
              <a:rPr lang="en-GB" sz="2800">
                <a:latin typeface="Arial" panose="020B0604020202020204" pitchFamily="34" charset="0"/>
                <a:cs typeface="Arial" panose="020B0604020202020204" pitchFamily="34" charset="0"/>
              </a:rPr>
              <a:t>	</a:t>
            </a:r>
            <a:r>
              <a:rPr lang="en-GB" sz="2800" smtClean="0">
                <a:latin typeface="Arial" panose="020B0604020202020204" pitchFamily="34" charset="0"/>
                <a:cs typeface="Arial" panose="020B0604020202020204" pitchFamily="34" charset="0"/>
              </a:rPr>
              <a:t>	have </a:t>
            </a:r>
            <a:r>
              <a:rPr lang="en-GB" sz="2800">
                <a:latin typeface="Arial" panose="020B0604020202020204" pitchFamily="34" charset="0"/>
                <a:cs typeface="Arial" panose="020B0604020202020204" pitchFamily="34" charset="0"/>
              </a:rPr>
              <a:t>no transport.</a:t>
            </a:r>
          </a:p>
          <a:p>
            <a:pPr>
              <a:lnSpc>
                <a:spcPct val="150000"/>
              </a:lnSpc>
            </a:pPr>
            <a:r>
              <a:rPr lang="en-GB" sz="2800">
                <a:latin typeface="Arial" panose="020B0604020202020204" pitchFamily="34" charset="0"/>
                <a:cs typeface="Arial" panose="020B0604020202020204" pitchFamily="34" charset="0"/>
              </a:rPr>
              <a:t>Voice 6: 	I would love to learn to read and write!</a:t>
            </a:r>
          </a:p>
          <a:p>
            <a:pPr>
              <a:lnSpc>
                <a:spcPct val="150000"/>
              </a:lnSpc>
            </a:pPr>
            <a:r>
              <a:rPr lang="en-GB" sz="2800">
                <a:latin typeface="Arial" panose="020B0604020202020204" pitchFamily="34" charset="0"/>
                <a:cs typeface="Arial" panose="020B0604020202020204" pitchFamily="34" charset="0"/>
              </a:rPr>
              <a:t>Voice 2: 	What’s stopping you?</a:t>
            </a:r>
          </a:p>
          <a:p>
            <a:r>
              <a:rPr lang="en-GB" sz="2800">
                <a:latin typeface="Arial" panose="020B0604020202020204" pitchFamily="34" charset="0"/>
                <a:cs typeface="Arial" panose="020B0604020202020204" pitchFamily="34" charset="0"/>
              </a:rPr>
              <a:t>Voice 6: 	I am needed to fetch the water from the river </a:t>
            </a:r>
            <a:r>
              <a:rPr lang="en-GB" sz="2800" smtClean="0">
                <a:latin typeface="Arial" panose="020B0604020202020204" pitchFamily="34" charset="0"/>
                <a:cs typeface="Arial" panose="020B0604020202020204" pitchFamily="34" charset="0"/>
              </a:rPr>
              <a:t>			several </a:t>
            </a:r>
            <a:r>
              <a:rPr lang="en-GB" sz="2800">
                <a:latin typeface="Arial" panose="020B0604020202020204" pitchFamily="34" charset="0"/>
                <a:cs typeface="Arial" panose="020B0604020202020204" pitchFamily="34" charset="0"/>
              </a:rPr>
              <a:t>times a day so that we have water for </a:t>
            </a:r>
            <a:r>
              <a:rPr lang="en-GB" sz="2800" smtClean="0">
                <a:latin typeface="Arial" panose="020B0604020202020204" pitchFamily="34" charset="0"/>
                <a:cs typeface="Arial" panose="020B0604020202020204" pitchFamily="34" charset="0"/>
              </a:rPr>
              <a:t>			cooking </a:t>
            </a:r>
            <a:r>
              <a:rPr lang="en-GB" sz="2800">
                <a:latin typeface="Arial" panose="020B0604020202020204" pitchFamily="34" charset="0"/>
                <a:cs typeface="Arial" panose="020B0604020202020204" pitchFamily="34" charset="0"/>
              </a:rPr>
              <a:t>and cleaning. There’s no time for school.</a:t>
            </a:r>
          </a:p>
          <a:p>
            <a:pPr>
              <a:lnSpc>
                <a:spcPct val="150000"/>
              </a:lnSpc>
            </a:pPr>
            <a:r>
              <a:rPr lang="en-GB" sz="2800">
                <a:latin typeface="Arial" panose="020B0604020202020204" pitchFamily="34" charset="0"/>
                <a:cs typeface="Arial" panose="020B0604020202020204" pitchFamily="34" charset="0"/>
              </a:rPr>
              <a:t>Voice 7: 	I would love to learn to read and write!</a:t>
            </a:r>
          </a:p>
        </p:txBody>
      </p:sp>
    </p:spTree>
    <p:extLst>
      <p:ext uri="{BB962C8B-B14F-4D97-AF65-F5344CB8AC3E}">
        <p14:creationId xmlns:p14="http://schemas.microsoft.com/office/powerpoint/2010/main" val="48329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12019" y="357336"/>
            <a:ext cx="6437717"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Dramatised Reading</a:t>
            </a:r>
            <a:endParaRPr lang="en-GB" sz="3200" b="1" dirty="0">
              <a:solidFill>
                <a:srgbClr val="8F4899"/>
              </a:solidFill>
              <a:latin typeface="Arial Black" panose="020B0A04020102020204" pitchFamily="34" charset="0"/>
              <a:cs typeface="Arial" panose="020B0604020202020204" pitchFamily="34" charset="0"/>
            </a:endParaRPr>
          </a:p>
        </p:txBody>
      </p:sp>
      <p:sp>
        <p:nvSpPr>
          <p:cNvPr id="7" name="TextBox 6"/>
          <p:cNvSpPr txBox="1"/>
          <p:nvPr/>
        </p:nvSpPr>
        <p:spPr>
          <a:xfrm>
            <a:off x="712019" y="1034505"/>
            <a:ext cx="10104027" cy="5478423"/>
          </a:xfrm>
          <a:prstGeom prst="rect">
            <a:avLst/>
          </a:prstGeom>
          <a:noFill/>
        </p:spPr>
        <p:txBody>
          <a:bodyPr wrap="square" rtlCol="0">
            <a:spAutoFit/>
          </a:bodyPr>
          <a:lstStyle/>
          <a:p>
            <a:pPr>
              <a:lnSpc>
                <a:spcPct val="150000"/>
              </a:lnSpc>
            </a:pPr>
            <a:r>
              <a:rPr lang="en-GB" sz="2800">
                <a:latin typeface="Arial" panose="020B0604020202020204" pitchFamily="34" charset="0"/>
                <a:cs typeface="Arial" panose="020B0604020202020204" pitchFamily="34" charset="0"/>
              </a:rPr>
              <a:t>Voice 2: 	What’s stopping you?</a:t>
            </a:r>
          </a:p>
          <a:p>
            <a:r>
              <a:rPr lang="en-GB" sz="2800">
                <a:latin typeface="Arial" panose="020B0604020202020204" pitchFamily="34" charset="0"/>
                <a:cs typeface="Arial" panose="020B0604020202020204" pitchFamily="34" charset="0"/>
              </a:rPr>
              <a:t>Voice 7: 	I went to school for a little while but then I was </a:t>
            </a:r>
            <a:r>
              <a:rPr lang="en-GB" sz="2800" smtClean="0">
                <a:latin typeface="Arial" panose="020B0604020202020204" pitchFamily="34" charset="0"/>
                <a:cs typeface="Arial" panose="020B0604020202020204" pitchFamily="34" charset="0"/>
              </a:rPr>
              <a:t>		married </a:t>
            </a:r>
            <a:r>
              <a:rPr lang="en-GB" sz="2800">
                <a:latin typeface="Arial" panose="020B0604020202020204" pitchFamily="34" charset="0"/>
                <a:cs typeface="Arial" panose="020B0604020202020204" pitchFamily="34" charset="0"/>
              </a:rPr>
              <a:t>when I was 12 years old. I now have to </a:t>
            </a:r>
          </a:p>
          <a:p>
            <a:r>
              <a:rPr lang="en-GB" sz="2800" smtClean="0">
                <a:latin typeface="Arial" panose="020B0604020202020204" pitchFamily="34" charset="0"/>
                <a:cs typeface="Arial" panose="020B0604020202020204" pitchFamily="34" charset="0"/>
              </a:rPr>
              <a:t>		help </a:t>
            </a:r>
            <a:r>
              <a:rPr lang="en-GB" sz="2800">
                <a:latin typeface="Arial" panose="020B0604020202020204" pitchFamily="34" charset="0"/>
                <a:cs typeface="Arial" panose="020B0604020202020204" pitchFamily="34" charset="0"/>
              </a:rPr>
              <a:t>my mother-in-law in the house and look after </a:t>
            </a:r>
            <a:r>
              <a:rPr lang="en-GB" sz="2800" smtClean="0">
                <a:latin typeface="Arial" panose="020B0604020202020204" pitchFamily="34" charset="0"/>
                <a:cs typeface="Arial" panose="020B0604020202020204" pitchFamily="34" charset="0"/>
              </a:rPr>
              <a:t>		my </a:t>
            </a:r>
            <a:r>
              <a:rPr lang="en-GB" sz="2800">
                <a:latin typeface="Arial" panose="020B0604020202020204" pitchFamily="34" charset="0"/>
                <a:cs typeface="Arial" panose="020B0604020202020204" pitchFamily="34" charset="0"/>
              </a:rPr>
              <a:t>child</a:t>
            </a:r>
            <a:r>
              <a:rPr lang="en-GB" sz="2800" smtClean="0">
                <a:latin typeface="Arial" panose="020B0604020202020204" pitchFamily="34" charset="0"/>
                <a:cs typeface="Arial" panose="020B0604020202020204" pitchFamily="34" charset="0"/>
              </a:rPr>
              <a:t>.</a:t>
            </a:r>
          </a:p>
          <a:p>
            <a:pPr>
              <a:lnSpc>
                <a:spcPct val="150000"/>
              </a:lnSpc>
            </a:pPr>
            <a:r>
              <a:rPr lang="en-GB" sz="2800">
                <a:latin typeface="Arial" panose="020B0604020202020204" pitchFamily="34" charset="0"/>
                <a:cs typeface="Arial" panose="020B0604020202020204" pitchFamily="34" charset="0"/>
              </a:rPr>
              <a:t>Voice 8: 	I would love to learn to read and write!</a:t>
            </a:r>
          </a:p>
          <a:p>
            <a:pPr>
              <a:lnSpc>
                <a:spcPct val="150000"/>
              </a:lnSpc>
            </a:pPr>
            <a:r>
              <a:rPr lang="en-GB" sz="2800">
                <a:latin typeface="Arial" panose="020B0604020202020204" pitchFamily="34" charset="0"/>
                <a:cs typeface="Arial" panose="020B0604020202020204" pitchFamily="34" charset="0"/>
              </a:rPr>
              <a:t>Voice 2: 	What’s stopping you?</a:t>
            </a:r>
          </a:p>
          <a:p>
            <a:r>
              <a:rPr lang="en-GB" sz="2800">
                <a:latin typeface="Arial" panose="020B0604020202020204" pitchFamily="34" charset="0"/>
                <a:cs typeface="Arial" panose="020B0604020202020204" pitchFamily="34" charset="0"/>
              </a:rPr>
              <a:t>Voice 8: 	The Taliban will not allow girls to have an </a:t>
            </a:r>
            <a:r>
              <a:rPr lang="en-GB" sz="2800" smtClean="0">
                <a:latin typeface="Arial" panose="020B0604020202020204" pitchFamily="34" charset="0"/>
                <a:cs typeface="Arial" panose="020B0604020202020204" pitchFamily="34" charset="0"/>
              </a:rPr>
              <a:t>			education</a:t>
            </a:r>
            <a:r>
              <a:rPr lang="en-GB" sz="2800">
                <a:latin typeface="Arial" panose="020B0604020202020204" pitchFamily="34" charset="0"/>
                <a:cs typeface="Arial" panose="020B0604020202020204" pitchFamily="34" charset="0"/>
              </a:rPr>
              <a:t>. We have to stay at home all day, every </a:t>
            </a:r>
            <a:r>
              <a:rPr lang="en-GB" sz="2800" smtClean="0">
                <a:latin typeface="Arial" panose="020B0604020202020204" pitchFamily="34" charset="0"/>
                <a:cs typeface="Arial" panose="020B0604020202020204" pitchFamily="34" charset="0"/>
              </a:rPr>
              <a:t>		day</a:t>
            </a:r>
            <a:r>
              <a:rPr lang="en-GB" sz="2800">
                <a:latin typeface="Arial" panose="020B0604020202020204" pitchFamily="34" charset="0"/>
                <a:cs typeface="Arial" panose="020B0604020202020204" pitchFamily="34" charset="0"/>
              </a:rPr>
              <a:t>. I dream of going to university, and of being a </a:t>
            </a:r>
            <a:r>
              <a:rPr lang="en-GB" sz="2800" smtClean="0">
                <a:latin typeface="Arial" panose="020B0604020202020204" pitchFamily="34" charset="0"/>
                <a:cs typeface="Arial" panose="020B0604020202020204" pitchFamily="34" charset="0"/>
              </a:rPr>
              <a:t>		politician </a:t>
            </a:r>
            <a:r>
              <a:rPr lang="en-GB" sz="2800">
                <a:latin typeface="Arial" panose="020B0604020202020204" pitchFamily="34" charset="0"/>
                <a:cs typeface="Arial" panose="020B0604020202020204" pitchFamily="34" charset="0"/>
              </a:rPr>
              <a:t>or a doctor.</a:t>
            </a:r>
          </a:p>
        </p:txBody>
      </p:sp>
    </p:spTree>
    <p:extLst>
      <p:ext uri="{BB962C8B-B14F-4D97-AF65-F5344CB8AC3E}">
        <p14:creationId xmlns:p14="http://schemas.microsoft.com/office/powerpoint/2010/main" val="3503000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12019" y="357336"/>
            <a:ext cx="6437717"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Dramatised Reading</a:t>
            </a:r>
            <a:endParaRPr lang="en-GB" sz="3200" b="1" dirty="0">
              <a:solidFill>
                <a:srgbClr val="8F4899"/>
              </a:solidFill>
              <a:latin typeface="Arial Black" panose="020B0A04020102020204" pitchFamily="34" charset="0"/>
              <a:cs typeface="Arial" panose="020B0604020202020204" pitchFamily="34" charset="0"/>
            </a:endParaRPr>
          </a:p>
        </p:txBody>
      </p:sp>
      <p:sp>
        <p:nvSpPr>
          <p:cNvPr id="7" name="TextBox 6"/>
          <p:cNvSpPr txBox="1"/>
          <p:nvPr/>
        </p:nvSpPr>
        <p:spPr>
          <a:xfrm>
            <a:off x="712019" y="1034505"/>
            <a:ext cx="10104027" cy="461664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Voice 2: 	These are the words of Malala Yousafzia, </a:t>
            </a:r>
            <a:endParaRPr lang="en-GB" sz="2800" smtClean="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	</a:t>
            </a:r>
            <a:r>
              <a:rPr lang="en-GB" sz="2800" smtClean="0">
                <a:latin typeface="Arial" panose="020B0604020202020204" pitchFamily="34" charset="0"/>
                <a:cs typeface="Arial" panose="020B0604020202020204" pitchFamily="34" charset="0"/>
              </a:rPr>
              <a:t>	the </a:t>
            </a:r>
            <a:r>
              <a:rPr lang="en-GB" sz="2800">
                <a:latin typeface="Arial" panose="020B0604020202020204" pitchFamily="34" charset="0"/>
                <a:cs typeface="Arial" panose="020B0604020202020204" pitchFamily="34" charset="0"/>
              </a:rPr>
              <a:t>girl </a:t>
            </a:r>
            <a:r>
              <a:rPr lang="en-GB" sz="2800" smtClean="0">
                <a:latin typeface="Arial" panose="020B0604020202020204" pitchFamily="34" charset="0"/>
                <a:cs typeface="Arial" panose="020B0604020202020204" pitchFamily="34" charset="0"/>
              </a:rPr>
              <a:t>from </a:t>
            </a:r>
            <a:r>
              <a:rPr lang="en-GB" sz="2800">
                <a:latin typeface="Arial" panose="020B0604020202020204" pitchFamily="34" charset="0"/>
                <a:cs typeface="Arial" panose="020B0604020202020204" pitchFamily="34" charset="0"/>
              </a:rPr>
              <a:t>Pakistan, who fought for the </a:t>
            </a:r>
            <a:r>
              <a:rPr lang="en-GB" sz="2800" smtClean="0">
                <a:latin typeface="Arial" panose="020B0604020202020204" pitchFamily="34" charset="0"/>
                <a:cs typeface="Arial" panose="020B0604020202020204" pitchFamily="34" charset="0"/>
              </a:rPr>
              <a:t>right</a:t>
            </a:r>
          </a:p>
          <a:p>
            <a:r>
              <a:rPr lang="en-GB" sz="2800" smtClean="0">
                <a:latin typeface="Arial" panose="020B0604020202020204" pitchFamily="34" charset="0"/>
                <a:cs typeface="Arial" panose="020B0604020202020204" pitchFamily="34" charset="0"/>
              </a:rPr>
              <a:t>		for </a:t>
            </a:r>
            <a:r>
              <a:rPr lang="en-GB" sz="2800">
                <a:latin typeface="Arial" panose="020B0604020202020204" pitchFamily="34" charset="0"/>
                <a:cs typeface="Arial" panose="020B0604020202020204" pitchFamily="34" charset="0"/>
              </a:rPr>
              <a:t>girls to </a:t>
            </a:r>
            <a:r>
              <a:rPr lang="en-GB" sz="2800" smtClean="0">
                <a:latin typeface="Arial" panose="020B0604020202020204" pitchFamily="34" charset="0"/>
                <a:cs typeface="Arial" panose="020B0604020202020204" pitchFamily="34" charset="0"/>
              </a:rPr>
              <a:t>receive </a:t>
            </a:r>
            <a:r>
              <a:rPr lang="en-GB" sz="2800">
                <a:latin typeface="Arial" panose="020B0604020202020204" pitchFamily="34" charset="0"/>
                <a:cs typeface="Arial" panose="020B0604020202020204" pitchFamily="34" charset="0"/>
              </a:rPr>
              <a:t>an education</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Voice 3: 	“I raise up my voice – not so that I can shout, but </a:t>
            </a:r>
            <a:r>
              <a:rPr lang="en-GB" sz="2800" smtClean="0">
                <a:latin typeface="Arial" panose="020B0604020202020204" pitchFamily="34" charset="0"/>
                <a:cs typeface="Arial" panose="020B0604020202020204" pitchFamily="34" charset="0"/>
              </a:rPr>
              <a:t>		so </a:t>
            </a:r>
            <a:r>
              <a:rPr lang="en-GB" sz="2800">
                <a:latin typeface="Arial" panose="020B0604020202020204" pitchFamily="34" charset="0"/>
                <a:cs typeface="Arial" panose="020B0604020202020204" pitchFamily="34" charset="0"/>
              </a:rPr>
              <a:t>that those without a voice can be </a:t>
            </a:r>
            <a:r>
              <a:rPr lang="en-GB" sz="2800" smtClean="0">
                <a:latin typeface="Arial" panose="020B0604020202020204" pitchFamily="34" charset="0"/>
                <a:cs typeface="Arial" panose="020B0604020202020204" pitchFamily="34" charset="0"/>
              </a:rPr>
              <a:t>heard.”</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Voice 5: 	“When the whole world is silent, even one voice </a:t>
            </a:r>
            <a:r>
              <a:rPr lang="en-GB" sz="2800" smtClean="0">
                <a:latin typeface="Arial" panose="020B0604020202020204" pitchFamily="34" charset="0"/>
                <a:cs typeface="Arial" panose="020B0604020202020204" pitchFamily="34" charset="0"/>
              </a:rPr>
              <a:t>		becomes </a:t>
            </a:r>
            <a:r>
              <a:rPr lang="en-GB" sz="2800">
                <a:latin typeface="Arial" panose="020B0604020202020204" pitchFamily="34" charset="0"/>
                <a:cs typeface="Arial" panose="020B0604020202020204" pitchFamily="34" charset="0"/>
              </a:rPr>
              <a:t>powerful.” </a:t>
            </a:r>
          </a:p>
          <a:p>
            <a:pPr>
              <a:lnSpc>
                <a:spcPct val="150000"/>
              </a:lnSpc>
            </a:pPr>
            <a:r>
              <a:rPr lang="en-GB" sz="2800" b="1">
                <a:latin typeface="Arial" panose="020B0604020202020204" pitchFamily="34" charset="0"/>
                <a:cs typeface="Arial" panose="020B0604020202020204" pitchFamily="34" charset="0"/>
              </a:rPr>
              <a:t>All:		We would love to learn to read and write!</a:t>
            </a:r>
          </a:p>
        </p:txBody>
      </p:sp>
    </p:spTree>
    <p:extLst>
      <p:ext uri="{BB962C8B-B14F-4D97-AF65-F5344CB8AC3E}">
        <p14:creationId xmlns:p14="http://schemas.microsoft.com/office/powerpoint/2010/main" val="414554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07814" y="771948"/>
            <a:ext cx="8179432"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Holy Spirit, we welcome you </a:t>
            </a:r>
            <a:r>
              <a:rPr lang="en-GB" sz="3200" b="1" smtClean="0">
                <a:solidFill>
                  <a:srgbClr val="D07CB0"/>
                </a:solidFill>
                <a:latin typeface="Arial" panose="020B0604020202020204" pitchFamily="34" charset="0"/>
                <a:cs typeface="Arial" panose="020B0604020202020204" pitchFamily="34" charset="0"/>
              </a:rPr>
              <a:t>(</a:t>
            </a:r>
            <a:r>
              <a:rPr lang="en-GB" sz="3200" b="1" i="1" smtClean="0">
                <a:solidFill>
                  <a:srgbClr val="D07CB0"/>
                </a:solidFill>
                <a:latin typeface="Arial" panose="020B0604020202020204" pitchFamily="34" charset="0"/>
                <a:cs typeface="Arial" panose="020B0604020202020204" pitchFamily="34" charset="0"/>
              </a:rPr>
              <a:t>StF </a:t>
            </a:r>
            <a:r>
              <a:rPr lang="en-GB" sz="3200" b="1" smtClean="0">
                <a:solidFill>
                  <a:srgbClr val="D07CB0"/>
                </a:solidFill>
                <a:latin typeface="Arial" panose="020B0604020202020204" pitchFamily="34" charset="0"/>
                <a:cs typeface="Arial" panose="020B0604020202020204" pitchFamily="34" charset="0"/>
              </a:rPr>
              <a:t>385</a:t>
            </a:r>
            <a:r>
              <a:rPr lang="en-GB" sz="3200" b="1">
                <a:solidFill>
                  <a:srgbClr val="D07CB0"/>
                </a:solidFill>
                <a:latin typeface="Arial" panose="020B0604020202020204" pitchFamily="34" charset="0"/>
                <a:cs typeface="Arial" panose="020B0604020202020204" pitchFamily="34" charset="0"/>
              </a:rPr>
              <a:t>)</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807814" y="1863633"/>
            <a:ext cx="7212780" cy="3108543"/>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Holy Spirit, we welcome you</a:t>
            </a:r>
          </a:p>
          <a:p>
            <a:r>
              <a:rPr lang="en-GB" sz="2800">
                <a:latin typeface="Arial" panose="020B0604020202020204" pitchFamily="34" charset="0"/>
                <a:cs typeface="Arial" panose="020B0604020202020204" pitchFamily="34" charset="0"/>
              </a:rPr>
              <a:t>Holy Spirit, we welcome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Move amongst us with holy fire</a:t>
            </a:r>
          </a:p>
          <a:p>
            <a:r>
              <a:rPr lang="en-GB" sz="2800" smtClean="0">
                <a:latin typeface="Arial" panose="020B0604020202020204" pitchFamily="34" charset="0"/>
                <a:cs typeface="Arial" panose="020B0604020202020204" pitchFamily="34" charset="0"/>
              </a:rPr>
              <a:t>as </a:t>
            </a:r>
            <a:r>
              <a:rPr lang="en-GB" sz="2800">
                <a:latin typeface="Arial" panose="020B0604020202020204" pitchFamily="34" charset="0"/>
                <a:cs typeface="Arial" panose="020B0604020202020204" pitchFamily="34" charset="0"/>
              </a:rPr>
              <a:t>we lay aside all earthly </a:t>
            </a:r>
            <a:r>
              <a:rPr lang="en-GB" sz="2800" smtClean="0">
                <a:latin typeface="Arial" panose="020B0604020202020204" pitchFamily="34" charset="0"/>
                <a:cs typeface="Arial" panose="020B0604020202020204" pitchFamily="34" charset="0"/>
              </a:rPr>
              <a:t>desire,</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hands </a:t>
            </a:r>
            <a:r>
              <a:rPr lang="en-GB" sz="2800">
                <a:latin typeface="Arial" panose="020B0604020202020204" pitchFamily="34" charset="0"/>
                <a:cs typeface="Arial" panose="020B0604020202020204" pitchFamily="34" charset="0"/>
              </a:rPr>
              <a:t>reach out and hearts </a:t>
            </a:r>
            <a:r>
              <a:rPr lang="en-GB" sz="2800" smtClean="0">
                <a:latin typeface="Arial" panose="020B0604020202020204" pitchFamily="34" charset="0"/>
                <a:cs typeface="Arial" panose="020B0604020202020204" pitchFamily="34" charset="0"/>
              </a:rPr>
              <a:t>aspire.</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Holy Spirit, Holy Spirit,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Holy </a:t>
            </a:r>
            <a:r>
              <a:rPr lang="en-GB" sz="2800">
                <a:latin typeface="Arial" panose="020B0604020202020204" pitchFamily="34" charset="0"/>
                <a:cs typeface="Arial" panose="020B0604020202020204" pitchFamily="34" charset="0"/>
              </a:rPr>
              <a:t>Spirit, we welcome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925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1077218"/>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Brother, Sister, let me serve you (</a:t>
            </a:r>
            <a:r>
              <a:rPr lang="en-GB" sz="3200" b="1" i="1">
                <a:solidFill>
                  <a:srgbClr val="D07CB0"/>
                </a:solidFill>
                <a:latin typeface="Arial" panose="020B0604020202020204" pitchFamily="34" charset="0"/>
                <a:cs typeface="Arial" panose="020B0604020202020204" pitchFamily="34" charset="0"/>
              </a:rPr>
              <a:t>StF</a:t>
            </a:r>
            <a:r>
              <a:rPr lang="en-GB" sz="3200" b="1">
                <a:solidFill>
                  <a:srgbClr val="D07CB0"/>
                </a:solidFill>
                <a:latin typeface="Arial" panose="020B0604020202020204" pitchFamily="34" charset="0"/>
                <a:cs typeface="Arial" panose="020B0604020202020204" pitchFamily="34" charset="0"/>
              </a:rPr>
              <a:t> 611)</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2142309"/>
            <a:ext cx="6847020" cy="4401205"/>
          </a:xfrm>
          <a:prstGeom prst="rect">
            <a:avLst/>
          </a:prstGeom>
          <a:noFill/>
        </p:spPr>
        <p:txBody>
          <a:bodyPr wrap="square" rtlCol="0">
            <a:spAutoFit/>
          </a:bodyPr>
          <a:lstStyle/>
          <a:p>
            <a:r>
              <a:rPr lang="en-GB" sz="2800" smtClean="0">
                <a:latin typeface="Arial" panose="020B0604020202020204" pitchFamily="34" charset="0"/>
                <a:cs typeface="Arial" panose="020B0604020202020204" pitchFamily="34" charset="0"/>
              </a:rPr>
              <a:t>Brother</a:t>
            </a:r>
            <a:r>
              <a:rPr lang="en-GB" sz="2800">
                <a:latin typeface="Arial" panose="020B0604020202020204" pitchFamily="34" charset="0"/>
                <a:cs typeface="Arial" panose="020B0604020202020204" pitchFamily="34" charset="0"/>
              </a:rPr>
              <a:t>, sister, let me serve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let me be as Christ to you;</a:t>
            </a:r>
          </a:p>
          <a:p>
            <a:r>
              <a:rPr lang="en-GB" sz="2800">
                <a:latin typeface="Arial" panose="020B0604020202020204" pitchFamily="34" charset="0"/>
                <a:cs typeface="Arial" panose="020B0604020202020204" pitchFamily="34" charset="0"/>
              </a:rPr>
              <a:t>pray that I may have the grace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To let </a:t>
            </a:r>
            <a:r>
              <a:rPr lang="en-GB" sz="2800">
                <a:latin typeface="Arial" panose="020B0604020202020204" pitchFamily="34" charset="0"/>
                <a:cs typeface="Arial" panose="020B0604020202020204" pitchFamily="34" charset="0"/>
              </a:rPr>
              <a:t>you be my servant too</a:t>
            </a:r>
            <a:r>
              <a:rPr lang="en-GB" sz="2800" smtClean="0">
                <a:latin typeface="Arial" panose="020B0604020202020204" pitchFamily="34" charset="0"/>
                <a:cs typeface="Arial" panose="020B0604020202020204" pitchFamily="34" charset="0"/>
              </a:rPr>
              <a:t>.</a:t>
            </a:r>
          </a:p>
          <a:p>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We are pilgrims on a journey,</a:t>
            </a:r>
          </a:p>
          <a:p>
            <a:r>
              <a:rPr lang="en-GB" sz="2800" smtClean="0">
                <a:latin typeface="Arial" panose="020B0604020202020204" pitchFamily="34" charset="0"/>
                <a:cs typeface="Arial" panose="020B0604020202020204" pitchFamily="34" charset="0"/>
              </a:rPr>
              <a:t>and companions on the road;</a:t>
            </a:r>
          </a:p>
          <a:p>
            <a:r>
              <a:rPr lang="en-GB" sz="2800" smtClean="0">
                <a:latin typeface="Arial" panose="020B0604020202020204" pitchFamily="34" charset="0"/>
                <a:cs typeface="Arial" panose="020B0604020202020204" pitchFamily="34" charset="0"/>
              </a:rPr>
              <a:t>we are here to help each other</a:t>
            </a:r>
          </a:p>
          <a:p>
            <a:r>
              <a:rPr lang="en-GB" sz="2800" smtClean="0">
                <a:latin typeface="Arial" panose="020B0604020202020204" pitchFamily="34" charset="0"/>
                <a:cs typeface="Arial" panose="020B0604020202020204" pitchFamily="34" charset="0"/>
              </a:rPr>
              <a:t>walk the mile and bear the load.</a:t>
            </a:r>
          </a:p>
          <a:p>
            <a:endParaRPr lang="en-GB"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499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Brother, Sister, let me serve </a:t>
            </a:r>
            <a:r>
              <a:rPr lang="en-GB" sz="3200" b="1" smtClean="0">
                <a:solidFill>
                  <a:srgbClr val="D07CB0"/>
                </a:solidFill>
                <a:latin typeface="Arial" panose="020B0604020202020204" pitchFamily="34" charset="0"/>
                <a:cs typeface="Arial" panose="020B0604020202020204" pitchFamily="34" charset="0"/>
              </a:rPr>
              <a:t>you</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1733006"/>
            <a:ext cx="6847020" cy="3970318"/>
          </a:xfrm>
          <a:prstGeom prst="rect">
            <a:avLst/>
          </a:prstGeom>
          <a:noFill/>
        </p:spPr>
        <p:txBody>
          <a:bodyPr wrap="square" rtlCol="0">
            <a:spAutoFit/>
          </a:bodyPr>
          <a:lstStyle/>
          <a:p>
            <a:r>
              <a:rPr lang="en-GB" sz="2800" smtClean="0">
                <a:latin typeface="Arial" panose="020B0604020202020204" pitchFamily="34" charset="0"/>
                <a:cs typeface="Arial" panose="020B0604020202020204" pitchFamily="34" charset="0"/>
              </a:rPr>
              <a:t>I </a:t>
            </a:r>
            <a:r>
              <a:rPr lang="en-GB" sz="2800">
                <a:latin typeface="Arial" panose="020B0604020202020204" pitchFamily="34" charset="0"/>
                <a:cs typeface="Arial" panose="020B0604020202020204" pitchFamily="34" charset="0"/>
              </a:rPr>
              <a:t>will hold the </a:t>
            </a:r>
            <a:r>
              <a:rPr lang="en-GB" sz="2800" smtClean="0">
                <a:latin typeface="Arial" panose="020B0604020202020204" pitchFamily="34" charset="0"/>
                <a:cs typeface="Arial" panose="020B0604020202020204" pitchFamily="34" charset="0"/>
              </a:rPr>
              <a:t>Christ-light </a:t>
            </a:r>
            <a:r>
              <a:rPr lang="en-GB" sz="2800">
                <a:latin typeface="Arial" panose="020B0604020202020204" pitchFamily="34" charset="0"/>
                <a:cs typeface="Arial" panose="020B0604020202020204" pitchFamily="34" charset="0"/>
              </a:rPr>
              <a:t>for you</a:t>
            </a:r>
          </a:p>
          <a:p>
            <a:r>
              <a:rPr lang="en-GB" sz="2800">
                <a:latin typeface="Arial" panose="020B0604020202020204" pitchFamily="34" charset="0"/>
                <a:cs typeface="Arial" panose="020B0604020202020204" pitchFamily="34" charset="0"/>
              </a:rPr>
              <a:t>in the </a:t>
            </a:r>
            <a:r>
              <a:rPr lang="en-GB" sz="2800" smtClean="0">
                <a:latin typeface="Arial" panose="020B0604020202020204" pitchFamily="34" charset="0"/>
                <a:cs typeface="Arial" panose="020B0604020202020204" pitchFamily="34" charset="0"/>
              </a:rPr>
              <a:t>night-time </a:t>
            </a:r>
            <a:r>
              <a:rPr lang="en-GB" sz="2800">
                <a:latin typeface="Arial" panose="020B0604020202020204" pitchFamily="34" charset="0"/>
                <a:cs typeface="Arial" panose="020B0604020202020204" pitchFamily="34" charset="0"/>
              </a:rPr>
              <a:t>of your fear;</a:t>
            </a:r>
          </a:p>
          <a:p>
            <a:r>
              <a:rPr lang="en-GB" sz="2800">
                <a:latin typeface="Arial" panose="020B0604020202020204" pitchFamily="34" charset="0"/>
                <a:cs typeface="Arial" panose="020B0604020202020204" pitchFamily="34" charset="0"/>
              </a:rPr>
              <a:t>I will hold my </a:t>
            </a:r>
            <a:r>
              <a:rPr lang="en-GB" sz="2800" smtClean="0">
                <a:latin typeface="Arial" panose="020B0604020202020204" pitchFamily="34" charset="0"/>
                <a:cs typeface="Arial" panose="020B0604020202020204" pitchFamily="34" charset="0"/>
              </a:rPr>
              <a:t>hand </a:t>
            </a:r>
            <a:r>
              <a:rPr lang="en-GB" sz="2800">
                <a:latin typeface="Arial" panose="020B0604020202020204" pitchFamily="34" charset="0"/>
                <a:cs typeface="Arial" panose="020B0604020202020204" pitchFamily="34" charset="0"/>
              </a:rPr>
              <a:t>out to you,</a:t>
            </a:r>
          </a:p>
          <a:p>
            <a:r>
              <a:rPr lang="en-GB" sz="2800">
                <a:latin typeface="Arial" panose="020B0604020202020204" pitchFamily="34" charset="0"/>
                <a:cs typeface="Arial" panose="020B0604020202020204" pitchFamily="34" charset="0"/>
              </a:rPr>
              <a:t>speak the peace you long to hear.</a:t>
            </a:r>
          </a:p>
          <a:p>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I will </a:t>
            </a:r>
            <a:r>
              <a:rPr lang="en-GB" sz="2800">
                <a:latin typeface="Arial" panose="020B0604020202020204" pitchFamily="34" charset="0"/>
                <a:cs typeface="Arial" panose="020B0604020202020204" pitchFamily="34" charset="0"/>
              </a:rPr>
              <a:t>weep when you are weeping;</a:t>
            </a:r>
          </a:p>
          <a:p>
            <a:r>
              <a:rPr lang="en-GB" sz="2800">
                <a:latin typeface="Arial" panose="020B0604020202020204" pitchFamily="34" charset="0"/>
                <a:cs typeface="Arial" panose="020B0604020202020204" pitchFamily="34" charset="0"/>
              </a:rPr>
              <a:t>when you laugh I'll laugh with you;</a:t>
            </a:r>
          </a:p>
          <a:p>
            <a:r>
              <a:rPr lang="en-GB" sz="2800">
                <a:latin typeface="Arial" panose="020B0604020202020204" pitchFamily="34" charset="0"/>
                <a:cs typeface="Arial" panose="020B0604020202020204" pitchFamily="34" charset="0"/>
              </a:rPr>
              <a:t>I will share your joy and sorrow,</a:t>
            </a:r>
          </a:p>
          <a:p>
            <a:r>
              <a:rPr lang="en-GB" sz="2800">
                <a:latin typeface="Arial" panose="020B0604020202020204" pitchFamily="34" charset="0"/>
                <a:cs typeface="Arial" panose="020B0604020202020204" pitchFamily="34" charset="0"/>
              </a:rPr>
              <a:t>till we've seen this journey through</a:t>
            </a:r>
            <a:r>
              <a:rPr lang="en-GB" sz="280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5590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Brother, Sister, let me serve </a:t>
            </a:r>
            <a:r>
              <a:rPr lang="en-GB" sz="3200" b="1" smtClean="0">
                <a:solidFill>
                  <a:srgbClr val="D07CB0"/>
                </a:solidFill>
                <a:latin typeface="Arial" panose="020B0604020202020204" pitchFamily="34" charset="0"/>
                <a:cs typeface="Arial" panose="020B0604020202020204" pitchFamily="34" charset="0"/>
              </a:rPr>
              <a:t>you</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1785258"/>
            <a:ext cx="6847020" cy="4524315"/>
          </a:xfrm>
          <a:prstGeom prst="rect">
            <a:avLst/>
          </a:prstGeom>
          <a:noFill/>
        </p:spPr>
        <p:txBody>
          <a:bodyPr wrap="square" rtlCol="0">
            <a:spAutoFit/>
          </a:bodyPr>
          <a:lstStyle/>
          <a:p>
            <a:r>
              <a:rPr lang="en-GB" sz="2800" smtClean="0">
                <a:latin typeface="Arial" panose="020B0604020202020204" pitchFamily="34" charset="0"/>
                <a:cs typeface="Arial" panose="020B0604020202020204" pitchFamily="34" charset="0"/>
              </a:rPr>
              <a:t>When we sing to God in heaven,</a:t>
            </a:r>
          </a:p>
          <a:p>
            <a:r>
              <a:rPr lang="en-GB" sz="2800" smtClean="0">
                <a:latin typeface="Arial" panose="020B0604020202020204" pitchFamily="34" charset="0"/>
                <a:cs typeface="Arial" panose="020B0604020202020204" pitchFamily="34" charset="0"/>
              </a:rPr>
              <a:t>we shall find such harmony,</a:t>
            </a:r>
          </a:p>
          <a:p>
            <a:r>
              <a:rPr lang="en-GB" sz="2800" smtClean="0">
                <a:latin typeface="Arial" panose="020B0604020202020204" pitchFamily="34" charset="0"/>
                <a:cs typeface="Arial" panose="020B0604020202020204" pitchFamily="34" charset="0"/>
              </a:rPr>
              <a:t>born of all we've known together</a:t>
            </a:r>
          </a:p>
          <a:p>
            <a:r>
              <a:rPr lang="en-GB" sz="2800" smtClean="0">
                <a:latin typeface="Arial" panose="020B0604020202020204" pitchFamily="34" charset="0"/>
                <a:cs typeface="Arial" panose="020B0604020202020204" pitchFamily="34" charset="0"/>
              </a:rPr>
              <a:t>of Christ's love and agony.</a:t>
            </a:r>
          </a:p>
          <a:p>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Brother, sister, let me serve you;</a:t>
            </a:r>
          </a:p>
          <a:p>
            <a:r>
              <a:rPr lang="en-GB" sz="2800" smtClean="0">
                <a:latin typeface="Arial" panose="020B0604020202020204" pitchFamily="34" charset="0"/>
                <a:cs typeface="Arial" panose="020B0604020202020204" pitchFamily="34" charset="0"/>
              </a:rPr>
              <a:t>let me be as Christ to you;</a:t>
            </a:r>
          </a:p>
          <a:p>
            <a:r>
              <a:rPr lang="en-GB" sz="2800" smtClean="0">
                <a:latin typeface="Arial" panose="020B0604020202020204" pitchFamily="34" charset="0"/>
                <a:cs typeface="Arial" panose="020B0604020202020204" pitchFamily="34" charset="0"/>
              </a:rPr>
              <a:t>pray thatl may have the grace to</a:t>
            </a:r>
          </a:p>
          <a:p>
            <a:r>
              <a:rPr lang="en-GB" sz="2800" smtClean="0">
                <a:latin typeface="Arial" panose="020B0604020202020204" pitchFamily="34" charset="0"/>
                <a:cs typeface="Arial" panose="020B0604020202020204" pitchFamily="34" charset="0"/>
              </a:rPr>
              <a:t>let you be my servant too.</a:t>
            </a:r>
          </a:p>
          <a:p>
            <a:endParaRPr lang="en-GB">
              <a:latin typeface="Arial" panose="020B0604020202020204" pitchFamily="34" charset="0"/>
              <a:cs typeface="Arial" panose="020B0604020202020204" pitchFamily="34" charset="0"/>
            </a:endParaRPr>
          </a:p>
          <a:p>
            <a:r>
              <a:rPr lang="en-GB" smtClean="0">
                <a:latin typeface="Arial" panose="020B0604020202020204" pitchFamily="34" charset="0"/>
                <a:cs typeface="Arial" panose="020B0604020202020204" pitchFamily="34" charset="0"/>
              </a:rPr>
              <a:t>Richard A M Gillard © 1977 Scripture in Song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09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0728" y="1311878"/>
            <a:ext cx="5558152" cy="1569660"/>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Story </a:t>
            </a:r>
            <a:r>
              <a:rPr lang="en-GB" sz="3200" b="1" smtClean="0">
                <a:solidFill>
                  <a:srgbClr val="D07CB0"/>
                </a:solidFill>
                <a:latin typeface="Arial" panose="020B0604020202020204" pitchFamily="34" charset="0"/>
                <a:cs typeface="Arial" panose="020B0604020202020204" pitchFamily="34" charset="0"/>
              </a:rPr>
              <a:t>3: </a:t>
            </a:r>
            <a:r>
              <a:rPr lang="en-GB" sz="3200" b="1">
                <a:solidFill>
                  <a:srgbClr val="D07CB0"/>
                </a:solidFill>
                <a:latin typeface="Arial" panose="020B0604020202020204" pitchFamily="34" charset="0"/>
                <a:cs typeface="Arial" panose="020B0604020202020204" pitchFamily="34" charset="0"/>
              </a:rPr>
              <a:t>Church of North India </a:t>
            </a:r>
            <a:r>
              <a:rPr lang="en-GB" sz="3200" b="1" smtClean="0">
                <a:solidFill>
                  <a:srgbClr val="D07CB0"/>
                </a:solidFill>
                <a:latin typeface="Arial" panose="020B0604020202020204" pitchFamily="34" charset="0"/>
                <a:cs typeface="Arial" panose="020B0604020202020204" pitchFamily="34" charset="0"/>
              </a:rPr>
              <a:t>– Durgapur </a:t>
            </a:r>
            <a:r>
              <a:rPr lang="en-GB" sz="3200" b="1">
                <a:solidFill>
                  <a:srgbClr val="D07CB0"/>
                </a:solidFill>
                <a:latin typeface="Arial" panose="020B0604020202020204" pitchFamily="34" charset="0"/>
                <a:cs typeface="Arial" panose="020B0604020202020204" pitchFamily="34" charset="0"/>
              </a:rPr>
              <a:t>Education for Safety</a:t>
            </a:r>
            <a:endParaRPr lang="en-GB" sz="3200" b="1" dirty="0">
              <a:solidFill>
                <a:srgbClr val="D07C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567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0728" y="1311878"/>
            <a:ext cx="5558152" cy="2062103"/>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Story 4</a:t>
            </a:r>
            <a:r>
              <a:rPr lang="en-GB" sz="3200" b="1" smtClean="0">
                <a:solidFill>
                  <a:srgbClr val="D07CB0"/>
                </a:solidFill>
                <a:latin typeface="Arial" panose="020B0604020202020204" pitchFamily="34" charset="0"/>
                <a:cs typeface="Arial" panose="020B0604020202020204" pitchFamily="34" charset="0"/>
              </a:rPr>
              <a:t>: </a:t>
            </a:r>
            <a:r>
              <a:rPr lang="en-GB" sz="3200" b="1">
                <a:solidFill>
                  <a:srgbClr val="D07CB0"/>
                </a:solidFill>
                <a:latin typeface="Arial" panose="020B0604020202020204" pitchFamily="34" charset="0"/>
                <a:cs typeface="Arial" panose="020B0604020202020204" pitchFamily="34" charset="0"/>
              </a:rPr>
              <a:t>Centre for Social Communication in Latin America – Colombia, South America</a:t>
            </a:r>
            <a:endParaRPr lang="en-GB" sz="3200" b="1" dirty="0">
              <a:solidFill>
                <a:srgbClr val="D07C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199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807814" y="1358822"/>
            <a:ext cx="6167752"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Prayers of Intercession</a:t>
            </a:r>
            <a:endParaRPr lang="en-GB" sz="3200" b="1" dirty="0">
              <a:solidFill>
                <a:srgbClr val="8F4899"/>
              </a:solidFill>
              <a:latin typeface="Arial Black" panose="020B0A04020102020204" pitchFamily="34" charset="0"/>
              <a:cs typeface="Arial" panose="020B0604020202020204" pitchFamily="34" charset="0"/>
            </a:endParaRPr>
          </a:p>
        </p:txBody>
      </p:sp>
      <p:sp>
        <p:nvSpPr>
          <p:cNvPr id="3" name="TextBox 2"/>
          <p:cNvSpPr txBox="1"/>
          <p:nvPr/>
        </p:nvSpPr>
        <p:spPr>
          <a:xfrm>
            <a:off x="807813" y="2488045"/>
            <a:ext cx="10046233"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God of love,</a:t>
            </a:r>
          </a:p>
          <a:p>
            <a:r>
              <a:rPr lang="en-GB" sz="2800">
                <a:latin typeface="Arial" panose="020B0604020202020204" pitchFamily="34" charset="0"/>
                <a:cs typeface="Arial" panose="020B0604020202020204" pitchFamily="34" charset="0"/>
              </a:rPr>
              <a:t>We pray for our brothers and sisters throughout the world who are affected by poverty, for people whose daily life is a struggle against the effects of climate change: searing heat bringing drought, and floods that wash away crops</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We think of the families who are unable to send their children to school to give them a chance to improve their situation because of the challenges in their communities.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638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7180" y="373170"/>
            <a:ext cx="6167752" cy="461665"/>
          </a:xfrm>
          <a:prstGeom prst="rect">
            <a:avLst/>
          </a:prstGeom>
          <a:noFill/>
        </p:spPr>
        <p:txBody>
          <a:bodyPr wrap="square" rtlCol="0">
            <a:spAutoFit/>
          </a:bodyPr>
          <a:lstStyle/>
          <a:p>
            <a:r>
              <a:rPr lang="en-GB" sz="2400" b="1" smtClean="0">
                <a:solidFill>
                  <a:srgbClr val="8F4899"/>
                </a:solidFill>
                <a:latin typeface="Arial Black" panose="020B0A04020102020204" pitchFamily="34" charset="0"/>
                <a:cs typeface="Arial" panose="020B0604020202020204" pitchFamily="34" charset="0"/>
              </a:rPr>
              <a:t>Prayers of Intercession</a:t>
            </a:r>
            <a:endParaRPr lang="en-GB" sz="2400" b="1" dirty="0">
              <a:solidFill>
                <a:srgbClr val="8F4899"/>
              </a:solidFill>
              <a:latin typeface="Arial Black" panose="020B0A04020102020204" pitchFamily="34" charset="0"/>
              <a:cs typeface="Arial" panose="020B0604020202020204" pitchFamily="34" charset="0"/>
            </a:endParaRPr>
          </a:p>
        </p:txBody>
      </p:sp>
      <p:sp>
        <p:nvSpPr>
          <p:cNvPr id="3" name="TextBox 2"/>
          <p:cNvSpPr txBox="1"/>
          <p:nvPr/>
        </p:nvSpPr>
        <p:spPr>
          <a:xfrm>
            <a:off x="677185" y="1205510"/>
            <a:ext cx="10046233"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Awaken us afresh to the devastation that climate change</a:t>
            </a:r>
          </a:p>
          <a:p>
            <a:r>
              <a:rPr lang="en-GB" sz="2800">
                <a:latin typeface="Arial" panose="020B0604020202020204" pitchFamily="34" charset="0"/>
                <a:cs typeface="Arial" panose="020B0604020202020204" pitchFamily="34" charset="0"/>
              </a:rPr>
              <a:t>is bringing</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Help us to work practically for the resources and solutions to help communities adapt to the changing climate, for the sake of future generations</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We pray that you will place the needs of the most vulnerable communities on the hearts of every leader.</a:t>
            </a:r>
            <a:endParaRPr lang="en-GB" sz="2800" dirty="0">
              <a:latin typeface="Arial" panose="020B0604020202020204" pitchFamily="34" charset="0"/>
              <a:cs typeface="Arial" panose="020B0604020202020204" pitchFamily="34" charset="0"/>
            </a:endParaRPr>
          </a:p>
        </p:txBody>
      </p:sp>
      <p:sp>
        <p:nvSpPr>
          <p:cNvPr id="4" name="TextBox 3"/>
          <p:cNvSpPr txBox="1"/>
          <p:nvPr/>
        </p:nvSpPr>
        <p:spPr>
          <a:xfrm>
            <a:off x="677185" y="5700208"/>
            <a:ext cx="7125695" cy="400110"/>
          </a:xfrm>
          <a:prstGeom prst="rect">
            <a:avLst/>
          </a:prstGeom>
          <a:noFill/>
        </p:spPr>
        <p:txBody>
          <a:bodyPr wrap="square" rtlCol="0">
            <a:spAutoFit/>
          </a:bodyPr>
          <a:lstStyle/>
          <a:p>
            <a:r>
              <a:rPr lang="en-GB" sz="2000" b="1">
                <a:solidFill>
                  <a:srgbClr val="D07CB0"/>
                </a:solidFill>
                <a:latin typeface="Arial" panose="020B0604020202020204" pitchFamily="34" charset="0"/>
                <a:cs typeface="Arial" panose="020B0604020202020204" pitchFamily="34" charset="0"/>
              </a:rPr>
              <a:t>May the God of hope go with us every </a:t>
            </a:r>
            <a:r>
              <a:rPr lang="en-GB" sz="2000" b="1" smtClean="0">
                <a:solidFill>
                  <a:srgbClr val="D07CB0"/>
                </a:solidFill>
                <a:latin typeface="Arial" panose="020B0604020202020204" pitchFamily="34" charset="0"/>
                <a:cs typeface="Arial" panose="020B0604020202020204" pitchFamily="34" charset="0"/>
              </a:rPr>
              <a:t>day (</a:t>
            </a:r>
            <a:r>
              <a:rPr lang="en-GB" sz="2000" b="1">
                <a:solidFill>
                  <a:srgbClr val="D07CB0"/>
                </a:solidFill>
                <a:latin typeface="Arial" panose="020B0604020202020204" pitchFamily="34" charset="0"/>
                <a:cs typeface="Arial" panose="020B0604020202020204" pitchFamily="34" charset="0"/>
              </a:rPr>
              <a:t>StF </a:t>
            </a:r>
            <a:r>
              <a:rPr lang="en-GB" sz="2000" b="1" smtClean="0">
                <a:solidFill>
                  <a:srgbClr val="D07CB0"/>
                </a:solidFill>
                <a:latin typeface="Arial" panose="020B0604020202020204" pitchFamily="34" charset="0"/>
                <a:cs typeface="Arial" panose="020B0604020202020204" pitchFamily="34" charset="0"/>
              </a:rPr>
              <a:t>411) v1</a:t>
            </a:r>
            <a:endParaRPr lang="en-GB" sz="2000" b="1" dirty="0">
              <a:solidFill>
                <a:srgbClr val="D07C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847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7180" y="373170"/>
            <a:ext cx="6167752" cy="461665"/>
          </a:xfrm>
          <a:prstGeom prst="rect">
            <a:avLst/>
          </a:prstGeom>
          <a:noFill/>
        </p:spPr>
        <p:txBody>
          <a:bodyPr wrap="square" rtlCol="0">
            <a:spAutoFit/>
          </a:bodyPr>
          <a:lstStyle/>
          <a:p>
            <a:r>
              <a:rPr lang="en-GB" sz="2400" b="1" smtClean="0">
                <a:solidFill>
                  <a:srgbClr val="8F4899"/>
                </a:solidFill>
                <a:latin typeface="Arial Black" panose="020B0A04020102020204" pitchFamily="34" charset="0"/>
                <a:cs typeface="Arial" panose="020B0604020202020204" pitchFamily="34" charset="0"/>
              </a:rPr>
              <a:t>Prayers of Intercession</a:t>
            </a:r>
            <a:endParaRPr lang="en-GB" sz="2400" b="1" dirty="0">
              <a:solidFill>
                <a:srgbClr val="8F4899"/>
              </a:solidFill>
              <a:latin typeface="Arial Black" panose="020B0A04020102020204" pitchFamily="34" charset="0"/>
              <a:cs typeface="Arial" panose="020B0604020202020204" pitchFamily="34" charset="0"/>
            </a:endParaRPr>
          </a:p>
        </p:txBody>
      </p:sp>
      <p:sp>
        <p:nvSpPr>
          <p:cNvPr id="3" name="TextBox 2"/>
          <p:cNvSpPr txBox="1"/>
          <p:nvPr/>
        </p:nvSpPr>
        <p:spPr>
          <a:xfrm>
            <a:off x="677185" y="1205510"/>
            <a:ext cx="10046233"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We pray for communities that lack the amenities we take</a:t>
            </a:r>
          </a:p>
          <a:p>
            <a:r>
              <a:rPr lang="en-GB" sz="2800">
                <a:latin typeface="Arial" panose="020B0604020202020204" pitchFamily="34" charset="0"/>
                <a:cs typeface="Arial" panose="020B0604020202020204" pitchFamily="34" charset="0"/>
              </a:rPr>
              <a:t>for granted</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People whose lives and education are restricted by lack</a:t>
            </a:r>
          </a:p>
          <a:p>
            <a:r>
              <a:rPr lang="en-GB" sz="2800">
                <a:latin typeface="Arial" panose="020B0604020202020204" pitchFamily="34" charset="0"/>
                <a:cs typeface="Arial" panose="020B0604020202020204" pitchFamily="34" charset="0"/>
              </a:rPr>
              <a:t>of transport and safe roads</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Communities that do not have access to clean water.</a:t>
            </a:r>
          </a:p>
          <a:p>
            <a:r>
              <a:rPr lang="en-GB" sz="2800">
                <a:latin typeface="Arial" panose="020B0604020202020204" pitchFamily="34" charset="0"/>
                <a:cs typeface="Arial" panose="020B0604020202020204" pitchFamily="34" charset="0"/>
              </a:rPr>
              <a:t>Inspire us to make a difference, to share resources and</a:t>
            </a:r>
          </a:p>
          <a:p>
            <a:r>
              <a:rPr lang="en-GB" sz="2800">
                <a:latin typeface="Arial" panose="020B0604020202020204" pitchFamily="34" charset="0"/>
                <a:cs typeface="Arial" panose="020B0604020202020204" pitchFamily="34" charset="0"/>
              </a:rPr>
              <a:t>to help implement change.</a:t>
            </a:r>
            <a:endParaRPr lang="en-GB" sz="2800" dirty="0">
              <a:latin typeface="Arial" panose="020B0604020202020204" pitchFamily="34" charset="0"/>
              <a:cs typeface="Arial" panose="020B0604020202020204" pitchFamily="34" charset="0"/>
            </a:endParaRPr>
          </a:p>
        </p:txBody>
      </p:sp>
      <p:sp>
        <p:nvSpPr>
          <p:cNvPr id="4" name="TextBox 3"/>
          <p:cNvSpPr txBox="1"/>
          <p:nvPr/>
        </p:nvSpPr>
        <p:spPr>
          <a:xfrm>
            <a:off x="677185" y="5700208"/>
            <a:ext cx="7125695" cy="400110"/>
          </a:xfrm>
          <a:prstGeom prst="rect">
            <a:avLst/>
          </a:prstGeom>
          <a:noFill/>
        </p:spPr>
        <p:txBody>
          <a:bodyPr wrap="square" rtlCol="0">
            <a:spAutoFit/>
          </a:bodyPr>
          <a:lstStyle/>
          <a:p>
            <a:r>
              <a:rPr lang="en-GB" sz="2000" b="1">
                <a:solidFill>
                  <a:srgbClr val="D07CB0"/>
                </a:solidFill>
                <a:latin typeface="Arial" panose="020B0604020202020204" pitchFamily="34" charset="0"/>
                <a:cs typeface="Arial" panose="020B0604020202020204" pitchFamily="34" charset="0"/>
              </a:rPr>
              <a:t>May the God of hope go with us every </a:t>
            </a:r>
            <a:r>
              <a:rPr lang="en-GB" sz="2000" b="1" smtClean="0">
                <a:solidFill>
                  <a:srgbClr val="D07CB0"/>
                </a:solidFill>
                <a:latin typeface="Arial" panose="020B0604020202020204" pitchFamily="34" charset="0"/>
                <a:cs typeface="Arial" panose="020B0604020202020204" pitchFamily="34" charset="0"/>
              </a:rPr>
              <a:t>day (</a:t>
            </a:r>
            <a:r>
              <a:rPr lang="en-GB" sz="2000" b="1">
                <a:solidFill>
                  <a:srgbClr val="D07CB0"/>
                </a:solidFill>
                <a:latin typeface="Arial" panose="020B0604020202020204" pitchFamily="34" charset="0"/>
                <a:cs typeface="Arial" panose="020B0604020202020204" pitchFamily="34" charset="0"/>
              </a:rPr>
              <a:t>StF </a:t>
            </a:r>
            <a:r>
              <a:rPr lang="en-GB" sz="2000" b="1" smtClean="0">
                <a:solidFill>
                  <a:srgbClr val="D07CB0"/>
                </a:solidFill>
                <a:latin typeface="Arial" panose="020B0604020202020204" pitchFamily="34" charset="0"/>
                <a:cs typeface="Arial" panose="020B0604020202020204" pitchFamily="34" charset="0"/>
              </a:rPr>
              <a:t>411) v2</a:t>
            </a:r>
            <a:endParaRPr lang="en-GB" sz="2000" b="1" dirty="0">
              <a:solidFill>
                <a:srgbClr val="D07C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256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7180" y="373170"/>
            <a:ext cx="6167752" cy="461665"/>
          </a:xfrm>
          <a:prstGeom prst="rect">
            <a:avLst/>
          </a:prstGeom>
          <a:noFill/>
        </p:spPr>
        <p:txBody>
          <a:bodyPr wrap="square" rtlCol="0">
            <a:spAutoFit/>
          </a:bodyPr>
          <a:lstStyle/>
          <a:p>
            <a:r>
              <a:rPr lang="en-GB" sz="2400" b="1" smtClean="0">
                <a:solidFill>
                  <a:srgbClr val="8F4899"/>
                </a:solidFill>
                <a:latin typeface="Arial Black" panose="020B0A04020102020204" pitchFamily="34" charset="0"/>
                <a:cs typeface="Arial" panose="020B0604020202020204" pitchFamily="34" charset="0"/>
              </a:rPr>
              <a:t>Prayers of Intercession</a:t>
            </a:r>
            <a:endParaRPr lang="en-GB" sz="2400" b="1" dirty="0">
              <a:solidFill>
                <a:srgbClr val="8F4899"/>
              </a:solidFill>
              <a:latin typeface="Arial Black" panose="020B0A04020102020204" pitchFamily="34" charset="0"/>
              <a:cs typeface="Arial" panose="020B0604020202020204" pitchFamily="34" charset="0"/>
            </a:endParaRPr>
          </a:p>
        </p:txBody>
      </p:sp>
      <p:sp>
        <p:nvSpPr>
          <p:cNvPr id="3" name="TextBox 2"/>
          <p:cNvSpPr txBox="1"/>
          <p:nvPr/>
        </p:nvSpPr>
        <p:spPr>
          <a:xfrm>
            <a:off x="677185" y="1205510"/>
            <a:ext cx="10046233"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We pray for all women and girls who face prejudice,</a:t>
            </a:r>
          </a:p>
          <a:p>
            <a:r>
              <a:rPr lang="en-GB" sz="2800">
                <a:latin typeface="Arial" panose="020B0604020202020204" pitchFamily="34" charset="0"/>
                <a:cs typeface="Arial" panose="020B0604020202020204" pitchFamily="34" charset="0"/>
              </a:rPr>
              <a:t>inequality and gender disparities</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For girls who are denied education</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For </a:t>
            </a:r>
            <a:r>
              <a:rPr lang="en-GB" sz="2800">
                <a:latin typeface="Arial" panose="020B0604020202020204" pitchFamily="34" charset="0"/>
                <a:cs typeface="Arial" panose="020B0604020202020204" pitchFamily="34" charset="0"/>
              </a:rPr>
              <a:t>those who try to learn in secret</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For those whose aspirations of </a:t>
            </a:r>
            <a:r>
              <a:rPr lang="en-GB" sz="2800" smtClean="0">
                <a:latin typeface="Arial" panose="020B0604020202020204" pitchFamily="34" charset="0"/>
                <a:cs typeface="Arial" panose="020B0604020202020204" pitchFamily="34" charset="0"/>
              </a:rPr>
              <a:t>further education </a:t>
            </a:r>
            <a:r>
              <a:rPr lang="en-GB" sz="2800">
                <a:latin typeface="Arial" panose="020B0604020202020204" pitchFamily="34" charset="0"/>
                <a:cs typeface="Arial" panose="020B0604020202020204" pitchFamily="34" charset="0"/>
              </a:rPr>
              <a:t>are a distant dream.</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909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7180" y="373170"/>
            <a:ext cx="6167752" cy="461665"/>
          </a:xfrm>
          <a:prstGeom prst="rect">
            <a:avLst/>
          </a:prstGeom>
          <a:noFill/>
        </p:spPr>
        <p:txBody>
          <a:bodyPr wrap="square" rtlCol="0">
            <a:spAutoFit/>
          </a:bodyPr>
          <a:lstStyle/>
          <a:p>
            <a:r>
              <a:rPr lang="en-GB" sz="2400" b="1" smtClean="0">
                <a:solidFill>
                  <a:srgbClr val="8F4899"/>
                </a:solidFill>
                <a:latin typeface="Arial Black" panose="020B0A04020102020204" pitchFamily="34" charset="0"/>
                <a:cs typeface="Arial" panose="020B0604020202020204" pitchFamily="34" charset="0"/>
              </a:rPr>
              <a:t>Prayers of Intercession</a:t>
            </a:r>
            <a:endParaRPr lang="en-GB" sz="2400" b="1" dirty="0">
              <a:solidFill>
                <a:srgbClr val="8F4899"/>
              </a:solidFill>
              <a:latin typeface="Arial Black" panose="020B0A04020102020204" pitchFamily="34" charset="0"/>
              <a:cs typeface="Arial" panose="020B0604020202020204" pitchFamily="34" charset="0"/>
            </a:endParaRPr>
          </a:p>
        </p:txBody>
      </p:sp>
      <p:sp>
        <p:nvSpPr>
          <p:cNvPr id="3" name="TextBox 2"/>
          <p:cNvSpPr txBox="1"/>
          <p:nvPr/>
        </p:nvSpPr>
        <p:spPr>
          <a:xfrm>
            <a:off x="677185" y="1205510"/>
            <a:ext cx="9594971" cy="2246769"/>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We know that each person is special in your sight, so we pray that all women and girls will be granted equal rights and equal opportunities – educationally, economically and socially </a:t>
            </a:r>
            <a:r>
              <a:rPr lang="en-GB" sz="2800" smtClean="0">
                <a:latin typeface="Arial" panose="020B0604020202020204" pitchFamily="34" charset="0"/>
                <a:cs typeface="Arial" panose="020B0604020202020204" pitchFamily="34" charset="0"/>
              </a:rPr>
              <a:t>– so </a:t>
            </a:r>
            <a:r>
              <a:rPr lang="en-GB" sz="2800">
                <a:latin typeface="Arial" panose="020B0604020202020204" pitchFamily="34" charset="0"/>
                <a:cs typeface="Arial" panose="020B0604020202020204" pitchFamily="34" charset="0"/>
              </a:rPr>
              <a:t>that all people may work together to alleviate </a:t>
            </a:r>
            <a:r>
              <a:rPr lang="en-GB" sz="2800" smtClean="0">
                <a:latin typeface="Arial" panose="020B0604020202020204" pitchFamily="34" charset="0"/>
                <a:cs typeface="Arial" panose="020B0604020202020204" pitchFamily="34" charset="0"/>
              </a:rPr>
              <a:t>poverty and </a:t>
            </a:r>
            <a:r>
              <a:rPr lang="en-GB" sz="2800">
                <a:latin typeface="Arial" panose="020B0604020202020204" pitchFamily="34" charset="0"/>
                <a:cs typeface="Arial" panose="020B0604020202020204" pitchFamily="34" charset="0"/>
              </a:rPr>
              <a:t>make this world a better place</a:t>
            </a:r>
            <a:r>
              <a:rPr lang="en-GB" sz="2800" smtClean="0">
                <a:latin typeface="Arial" panose="020B0604020202020204" pitchFamily="34" charset="0"/>
                <a:cs typeface="Arial" panose="020B0604020202020204" pitchFamily="34" charset="0"/>
              </a:rPr>
              <a:t>.</a:t>
            </a:r>
            <a:endParaRPr lang="en-GB" sz="2800">
              <a:latin typeface="Arial" panose="020B0604020202020204" pitchFamily="34" charset="0"/>
              <a:cs typeface="Arial" panose="020B0604020202020204" pitchFamily="34" charset="0"/>
            </a:endParaRPr>
          </a:p>
        </p:txBody>
      </p:sp>
      <p:sp>
        <p:nvSpPr>
          <p:cNvPr id="4" name="TextBox 3"/>
          <p:cNvSpPr txBox="1"/>
          <p:nvPr/>
        </p:nvSpPr>
        <p:spPr>
          <a:xfrm>
            <a:off x="677185" y="3822954"/>
            <a:ext cx="9286212" cy="400110"/>
          </a:xfrm>
          <a:prstGeom prst="rect">
            <a:avLst/>
          </a:prstGeom>
          <a:noFill/>
        </p:spPr>
        <p:txBody>
          <a:bodyPr wrap="square" rtlCol="0">
            <a:spAutoFit/>
          </a:bodyPr>
          <a:lstStyle/>
          <a:p>
            <a:r>
              <a:rPr lang="en-GB" sz="2000" b="1">
                <a:solidFill>
                  <a:srgbClr val="D07CB0"/>
                </a:solidFill>
                <a:latin typeface="Arial" panose="020B0604020202020204" pitchFamily="34" charset="0"/>
                <a:cs typeface="Arial" panose="020B0604020202020204" pitchFamily="34" charset="0"/>
              </a:rPr>
              <a:t>May the God of hope go with us every </a:t>
            </a:r>
            <a:r>
              <a:rPr lang="en-GB" sz="2000" b="1" smtClean="0">
                <a:solidFill>
                  <a:srgbClr val="D07CB0"/>
                </a:solidFill>
                <a:latin typeface="Arial" panose="020B0604020202020204" pitchFamily="34" charset="0"/>
                <a:cs typeface="Arial" panose="020B0604020202020204" pitchFamily="34" charset="0"/>
              </a:rPr>
              <a:t>day (</a:t>
            </a:r>
            <a:r>
              <a:rPr lang="en-GB" sz="2000" b="1">
                <a:solidFill>
                  <a:srgbClr val="D07CB0"/>
                </a:solidFill>
                <a:latin typeface="Arial" panose="020B0604020202020204" pitchFamily="34" charset="0"/>
                <a:cs typeface="Arial" panose="020B0604020202020204" pitchFamily="34" charset="0"/>
              </a:rPr>
              <a:t>StF </a:t>
            </a:r>
            <a:r>
              <a:rPr lang="en-GB" sz="2000" b="1" smtClean="0">
                <a:solidFill>
                  <a:srgbClr val="D07CB0"/>
                </a:solidFill>
                <a:latin typeface="Arial" panose="020B0604020202020204" pitchFamily="34" charset="0"/>
                <a:cs typeface="Arial" panose="020B0604020202020204" pitchFamily="34" charset="0"/>
              </a:rPr>
              <a:t>411) Last verse and chorus</a:t>
            </a:r>
            <a:endParaRPr lang="en-GB" sz="2000" b="1" dirty="0">
              <a:solidFill>
                <a:srgbClr val="D07CB0"/>
              </a:solidFill>
              <a:latin typeface="Arial" panose="020B0604020202020204" pitchFamily="34" charset="0"/>
              <a:cs typeface="Arial" panose="020B0604020202020204" pitchFamily="34" charset="0"/>
            </a:endParaRPr>
          </a:p>
        </p:txBody>
      </p:sp>
      <p:sp>
        <p:nvSpPr>
          <p:cNvPr id="2" name="TextBox 1"/>
          <p:cNvSpPr txBox="1"/>
          <p:nvPr/>
        </p:nvSpPr>
        <p:spPr>
          <a:xfrm>
            <a:off x="677185" y="4593739"/>
            <a:ext cx="6733309" cy="2092881"/>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We ask these things in the name of Jesus Christ</a:t>
            </a:r>
            <a:r>
              <a:rPr lang="en-GB" sz="2800" smtClean="0">
                <a:latin typeface="Arial" panose="020B0604020202020204" pitchFamily="34" charset="0"/>
                <a:cs typeface="Arial" panose="020B0604020202020204" pitchFamily="34" charset="0"/>
              </a:rPr>
              <a:t>, our </a:t>
            </a:r>
            <a:r>
              <a:rPr lang="en-GB" sz="2800">
                <a:latin typeface="Arial" panose="020B0604020202020204" pitchFamily="34" charset="0"/>
                <a:cs typeface="Arial" panose="020B0604020202020204" pitchFamily="34" charset="0"/>
              </a:rPr>
              <a:t>risen Saviour. </a:t>
            </a:r>
            <a:endParaRPr lang="en-GB" sz="2800" smtClean="0">
              <a:latin typeface="Arial" panose="020B0604020202020204" pitchFamily="34" charset="0"/>
              <a:cs typeface="Arial" panose="020B0604020202020204" pitchFamily="34" charset="0"/>
            </a:endParaRPr>
          </a:p>
          <a:p>
            <a:endParaRPr lang="en-GB" sz="2800" b="1">
              <a:latin typeface="Arial" panose="020B0604020202020204" pitchFamily="34" charset="0"/>
              <a:cs typeface="Arial" panose="020B0604020202020204" pitchFamily="34" charset="0"/>
            </a:endParaRPr>
          </a:p>
          <a:p>
            <a:r>
              <a:rPr lang="en-GB" sz="2800" b="1" smtClean="0">
                <a:latin typeface="Arial" panose="020B0604020202020204" pitchFamily="34" charset="0"/>
                <a:cs typeface="Arial" panose="020B0604020202020204" pitchFamily="34" charset="0"/>
              </a:rPr>
              <a:t>Amen</a:t>
            </a:r>
            <a:r>
              <a:rPr lang="en-GB" sz="2800" b="1">
                <a:latin typeface="Arial" panose="020B0604020202020204" pitchFamily="34" charset="0"/>
                <a:cs typeface="Arial" panose="020B0604020202020204" pitchFamily="34" charset="0"/>
              </a:rPr>
              <a:t>.</a:t>
            </a:r>
          </a:p>
          <a:p>
            <a:endParaRPr lang="en-GB"/>
          </a:p>
        </p:txBody>
      </p:sp>
    </p:spTree>
    <p:extLst>
      <p:ext uri="{BB962C8B-B14F-4D97-AF65-F5344CB8AC3E}">
        <p14:creationId xmlns:p14="http://schemas.microsoft.com/office/powerpoint/2010/main" val="394947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07814" y="771948"/>
            <a:ext cx="8179432"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Holy Spirit, we welcome </a:t>
            </a:r>
            <a:r>
              <a:rPr lang="en-GB" sz="3200" b="1" smtClean="0">
                <a:solidFill>
                  <a:srgbClr val="D07CB0"/>
                </a:solidFill>
                <a:latin typeface="Arial" panose="020B0604020202020204" pitchFamily="34" charset="0"/>
                <a:cs typeface="Arial" panose="020B0604020202020204" pitchFamily="34" charset="0"/>
              </a:rPr>
              <a:t>you</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807814" y="1863633"/>
            <a:ext cx="7212780" cy="3108543"/>
          </a:xfrm>
          <a:prstGeom prst="rect">
            <a:avLst/>
          </a:prstGeom>
          <a:noFill/>
        </p:spPr>
        <p:txBody>
          <a:bodyPr wrap="square" rtlCol="0">
            <a:spAutoFit/>
          </a:bodyPr>
          <a:lstStyle/>
          <a:p>
            <a:r>
              <a:rPr lang="en-GB" sz="2800" smtClean="0">
                <a:latin typeface="Arial" panose="020B0604020202020204" pitchFamily="34" charset="0"/>
                <a:cs typeface="Arial" panose="020B0604020202020204" pitchFamily="34" charset="0"/>
              </a:rPr>
              <a:t>Holy </a:t>
            </a:r>
            <a:r>
              <a:rPr lang="en-GB" sz="2800">
                <a:latin typeface="Arial" panose="020B0604020202020204" pitchFamily="34" charset="0"/>
                <a:cs typeface="Arial" panose="020B0604020202020204" pitchFamily="34" charset="0"/>
              </a:rPr>
              <a:t>Spirit, we welcome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Holy Spirit, we welcome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Let the breeze of your presence </a:t>
            </a:r>
            <a:r>
              <a:rPr lang="en-GB" sz="2800" smtClean="0">
                <a:latin typeface="Arial" panose="020B0604020202020204" pitchFamily="34" charset="0"/>
                <a:cs typeface="Arial" panose="020B0604020202020204" pitchFamily="34" charset="0"/>
              </a:rPr>
              <a:t>blow</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that </a:t>
            </a:r>
            <a:r>
              <a:rPr lang="en-GB" sz="2800">
                <a:latin typeface="Arial" panose="020B0604020202020204" pitchFamily="34" charset="0"/>
                <a:cs typeface="Arial" panose="020B0604020202020204" pitchFamily="34" charset="0"/>
              </a:rPr>
              <a:t>your children here might truly know</a:t>
            </a:r>
          </a:p>
          <a:p>
            <a:r>
              <a:rPr lang="en-GB" sz="2800" smtClean="0">
                <a:latin typeface="Arial" panose="020B0604020202020204" pitchFamily="34" charset="0"/>
                <a:cs typeface="Arial" panose="020B0604020202020204" pitchFamily="34" charset="0"/>
              </a:rPr>
              <a:t>how </a:t>
            </a:r>
            <a:r>
              <a:rPr lang="en-GB" sz="2800">
                <a:latin typeface="Arial" panose="020B0604020202020204" pitchFamily="34" charset="0"/>
                <a:cs typeface="Arial" panose="020B0604020202020204" pitchFamily="34" charset="0"/>
              </a:rPr>
              <a:t>to move in the </a:t>
            </a:r>
            <a:r>
              <a:rPr lang="en-GB" sz="2800" smtClean="0">
                <a:latin typeface="Arial" panose="020B0604020202020204" pitchFamily="34" charset="0"/>
                <a:cs typeface="Arial" panose="020B0604020202020204" pitchFamily="34" charset="0"/>
              </a:rPr>
              <a:t>Spirit's </a:t>
            </a:r>
            <a:r>
              <a:rPr lang="en-GB" sz="2800">
                <a:latin typeface="Arial" panose="020B0604020202020204" pitchFamily="34" charset="0"/>
                <a:cs typeface="Arial" panose="020B0604020202020204" pitchFamily="34" charset="0"/>
              </a:rPr>
              <a:t>flow</a:t>
            </a:r>
          </a:p>
          <a:p>
            <a:r>
              <a:rPr lang="en-GB" sz="2800">
                <a:latin typeface="Arial" panose="020B0604020202020204" pitchFamily="34" charset="0"/>
                <a:cs typeface="Arial" panose="020B0604020202020204" pitchFamily="34" charset="0"/>
              </a:rPr>
              <a:t>Holy Spirit, Holy Spirit,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Holy </a:t>
            </a:r>
            <a:r>
              <a:rPr lang="en-GB" sz="2800">
                <a:latin typeface="Arial" panose="020B0604020202020204" pitchFamily="34" charset="0"/>
                <a:cs typeface="Arial" panose="020B0604020202020204" pitchFamily="34" charset="0"/>
              </a:rPr>
              <a:t>Spirit, we welcome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990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892552"/>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As the Glory of Creation (StF 725)</a:t>
            </a:r>
          </a:p>
          <a:p>
            <a:r>
              <a:rPr lang="en-GB" sz="2000" b="1">
                <a:solidFill>
                  <a:srgbClr val="D07CB0"/>
                </a:solidFill>
                <a:latin typeface="Arial" panose="020B0604020202020204" pitchFamily="34" charset="0"/>
                <a:cs typeface="Arial" panose="020B0604020202020204" pitchFamily="34" charset="0"/>
              </a:rPr>
              <a:t>or The Right Hand of God (StF 715)</a:t>
            </a:r>
            <a:endParaRPr lang="en-GB" sz="20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598808" y="1979319"/>
            <a:ext cx="10609124" cy="3293209"/>
          </a:xfrm>
          <a:prstGeom prst="rect">
            <a:avLst/>
          </a:prstGeom>
          <a:noFill/>
        </p:spPr>
        <p:txBody>
          <a:bodyPr wrap="square" numCol="2" rtlCol="0">
            <a:spAutoFit/>
          </a:bodyPr>
          <a:lstStyle/>
          <a:p>
            <a:r>
              <a:rPr lang="en-GB" sz="2600" smtClean="0">
                <a:latin typeface="Arial" panose="020B0604020202020204" pitchFamily="34" charset="0"/>
                <a:cs typeface="Arial" panose="020B0604020202020204" pitchFamily="34" charset="0"/>
              </a:rPr>
              <a:t>As </a:t>
            </a:r>
            <a:r>
              <a:rPr lang="en-GB" sz="2600">
                <a:latin typeface="Arial" panose="020B0604020202020204" pitchFamily="34" charset="0"/>
                <a:cs typeface="Arial" panose="020B0604020202020204" pitchFamily="34" charset="0"/>
              </a:rPr>
              <a:t>the glory of creation</a:t>
            </a:r>
          </a:p>
          <a:p>
            <a:r>
              <a:rPr lang="en-GB" sz="2600">
                <a:latin typeface="Arial" panose="020B0604020202020204" pitchFamily="34" charset="0"/>
                <a:cs typeface="Arial" panose="020B0604020202020204" pitchFamily="34" charset="0"/>
              </a:rPr>
              <a:t>and the thrill of human love,</a:t>
            </a:r>
          </a:p>
          <a:p>
            <a:r>
              <a:rPr lang="en-GB" sz="2600">
                <a:latin typeface="Arial" panose="020B0604020202020204" pitchFamily="34" charset="0"/>
                <a:cs typeface="Arial" panose="020B0604020202020204" pitchFamily="34" charset="0"/>
              </a:rPr>
              <a:t>as the wonder at a cradle,</a:t>
            </a:r>
          </a:p>
          <a:p>
            <a:r>
              <a:rPr lang="en-GB" sz="2600">
                <a:latin typeface="Arial" panose="020B0604020202020204" pitchFamily="34" charset="0"/>
                <a:cs typeface="Arial" panose="020B0604020202020204" pitchFamily="34" charset="0"/>
              </a:rPr>
              <a:t>at the things that live and move,</a:t>
            </a:r>
          </a:p>
          <a:p>
            <a:r>
              <a:rPr lang="en-GB" sz="2600" smtClean="0">
                <a:latin typeface="Arial" panose="020B0604020202020204" pitchFamily="34" charset="0"/>
                <a:cs typeface="Arial" panose="020B0604020202020204" pitchFamily="34" charset="0"/>
              </a:rPr>
              <a:t>higher </a:t>
            </a:r>
            <a:r>
              <a:rPr lang="en-GB" sz="2600">
                <a:latin typeface="Arial" panose="020B0604020202020204" pitchFamily="34" charset="0"/>
                <a:cs typeface="Arial" panose="020B0604020202020204" pitchFamily="34" charset="0"/>
              </a:rPr>
              <a:t>still, uncaught in word,</a:t>
            </a:r>
          </a:p>
          <a:p>
            <a:r>
              <a:rPr lang="en-GB" sz="2600" smtClean="0">
                <a:latin typeface="Arial" panose="020B0604020202020204" pitchFamily="34" charset="0"/>
                <a:cs typeface="Arial" panose="020B0604020202020204" pitchFamily="34" charset="0"/>
              </a:rPr>
              <a:t>is </a:t>
            </a:r>
            <a:r>
              <a:rPr lang="en-GB" sz="2600">
                <a:latin typeface="Arial" panose="020B0604020202020204" pitchFamily="34" charset="0"/>
                <a:cs typeface="Arial" panose="020B0604020202020204" pitchFamily="34" charset="0"/>
              </a:rPr>
              <a:t>the glory of the Lord</a:t>
            </a:r>
            <a:r>
              <a:rPr lang="en-GB" sz="2600" smtClean="0">
                <a:latin typeface="Arial" panose="020B0604020202020204" pitchFamily="34" charset="0"/>
                <a:cs typeface="Arial" panose="020B0604020202020204" pitchFamily="34" charset="0"/>
              </a:rPr>
              <a:t>.</a:t>
            </a:r>
            <a:endParaRPr lang="en-GB" sz="2600" smtClean="0">
              <a:latin typeface="Arial" panose="020B0604020202020204" pitchFamily="34" charset="0"/>
              <a:cs typeface="Arial" panose="020B0604020202020204" pitchFamily="34" charset="0"/>
            </a:endParaRPr>
          </a:p>
          <a:p>
            <a:endParaRPr lang="en-GB" sz="2600" smtClean="0">
              <a:latin typeface="Arial" panose="020B0604020202020204" pitchFamily="34" charset="0"/>
              <a:cs typeface="Arial" panose="020B0604020202020204" pitchFamily="34" charset="0"/>
            </a:endParaRPr>
          </a:p>
          <a:p>
            <a:endParaRPr lang="en-GB" sz="26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30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892552"/>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As the Glory of Creation (StF 725)</a:t>
            </a:r>
          </a:p>
          <a:p>
            <a:r>
              <a:rPr lang="en-GB" sz="2000" b="1">
                <a:solidFill>
                  <a:srgbClr val="D07CB0"/>
                </a:solidFill>
                <a:latin typeface="Arial" panose="020B0604020202020204" pitchFamily="34" charset="0"/>
                <a:cs typeface="Arial" panose="020B0604020202020204" pitchFamily="34" charset="0"/>
              </a:rPr>
              <a:t>or The Right Hand of God (StF 715)</a:t>
            </a:r>
            <a:endParaRPr lang="en-GB" sz="20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598808" y="1979319"/>
            <a:ext cx="10609124" cy="2893100"/>
          </a:xfrm>
          <a:prstGeom prst="rect">
            <a:avLst/>
          </a:prstGeom>
          <a:noFill/>
        </p:spPr>
        <p:txBody>
          <a:bodyPr wrap="square" numCol="2" rtlCol="0">
            <a:spAutoFit/>
          </a:bodyPr>
          <a:lstStyle/>
          <a:p>
            <a:r>
              <a:rPr lang="en-GB" sz="2600" smtClean="0">
                <a:latin typeface="Arial" panose="020B0604020202020204" pitchFamily="34" charset="0"/>
                <a:cs typeface="Arial" panose="020B0604020202020204" pitchFamily="34" charset="0"/>
              </a:rPr>
              <a:t>As </a:t>
            </a:r>
            <a:r>
              <a:rPr lang="en-GB" sz="2600" smtClean="0">
                <a:latin typeface="Arial" panose="020B0604020202020204" pitchFamily="34" charset="0"/>
                <a:cs typeface="Arial" panose="020B0604020202020204" pitchFamily="34" charset="0"/>
              </a:rPr>
              <a:t>the glory of a concert</a:t>
            </a:r>
          </a:p>
          <a:p>
            <a:r>
              <a:rPr lang="en-GB" sz="2600" smtClean="0">
                <a:latin typeface="Arial" panose="020B0604020202020204" pitchFamily="34" charset="0"/>
                <a:cs typeface="Arial" panose="020B0604020202020204" pitchFamily="34" charset="0"/>
              </a:rPr>
              <a:t>and the skill of those who play,</a:t>
            </a:r>
          </a:p>
          <a:p>
            <a:r>
              <a:rPr lang="en-GB" sz="2600" smtClean="0">
                <a:latin typeface="Arial" panose="020B0604020202020204" pitchFamily="34" charset="0"/>
                <a:cs typeface="Arial" panose="020B0604020202020204" pitchFamily="34" charset="0"/>
              </a:rPr>
              <a:t>as the joy of book and painting,</a:t>
            </a:r>
          </a:p>
          <a:p>
            <a:r>
              <a:rPr lang="en-GB" sz="2600" smtClean="0">
                <a:latin typeface="Arial" panose="020B0604020202020204" pitchFamily="34" charset="0"/>
                <a:cs typeface="Arial" panose="020B0604020202020204" pitchFamily="34" charset="0"/>
              </a:rPr>
              <a:t>shapes in stone and bronze and clay,</a:t>
            </a:r>
          </a:p>
          <a:p>
            <a:r>
              <a:rPr lang="en-GB" sz="2600" smtClean="0">
                <a:latin typeface="Arial" panose="020B0604020202020204" pitchFamily="34" charset="0"/>
                <a:cs typeface="Arial" panose="020B0604020202020204" pitchFamily="34" charset="0"/>
              </a:rPr>
              <a:t>higher still, uncaught in word,</a:t>
            </a:r>
          </a:p>
          <a:p>
            <a:r>
              <a:rPr lang="en-GB" sz="2600" smtClean="0">
                <a:latin typeface="Arial" panose="020B0604020202020204" pitchFamily="34" charset="0"/>
                <a:cs typeface="Arial" panose="020B0604020202020204" pitchFamily="34" charset="0"/>
              </a:rPr>
              <a:t>is the glory of the Lord.</a:t>
            </a:r>
            <a:endParaRPr lang="en-GB" sz="2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594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As the Glory of </a:t>
            </a:r>
            <a:r>
              <a:rPr lang="en-GB" sz="3200" b="1" smtClean="0">
                <a:solidFill>
                  <a:srgbClr val="D07CB0"/>
                </a:solidFill>
                <a:latin typeface="Arial" panose="020B0604020202020204" pitchFamily="34" charset="0"/>
                <a:cs typeface="Arial" panose="020B0604020202020204" pitchFamily="34" charset="0"/>
              </a:rPr>
              <a:t>Creation</a:t>
            </a:r>
            <a:endParaRPr lang="en-GB" sz="20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3" y="1985554"/>
            <a:ext cx="10391409" cy="3108543"/>
          </a:xfrm>
          <a:prstGeom prst="rect">
            <a:avLst/>
          </a:prstGeom>
          <a:noFill/>
        </p:spPr>
        <p:txBody>
          <a:bodyPr wrap="square" numCol="2" rtlCol="0">
            <a:spAutoFit/>
          </a:bodyPr>
          <a:lstStyle/>
          <a:p>
            <a:r>
              <a:rPr lang="en-GB" sz="2800" smtClean="0">
                <a:latin typeface="Arial" panose="020B0604020202020204" pitchFamily="34" charset="0"/>
                <a:cs typeface="Arial" panose="020B0604020202020204" pitchFamily="34" charset="0"/>
              </a:rPr>
              <a:t>As </a:t>
            </a:r>
            <a:r>
              <a:rPr lang="en-GB" sz="2800">
                <a:latin typeface="Arial" panose="020B0604020202020204" pitchFamily="34" charset="0"/>
                <a:cs typeface="Arial" panose="020B0604020202020204" pitchFamily="34" charset="0"/>
              </a:rPr>
              <a:t>the glory of the future</a:t>
            </a:r>
          </a:p>
          <a:p>
            <a:r>
              <a:rPr lang="en-GB" sz="2800">
                <a:latin typeface="Arial" panose="020B0604020202020204" pitchFamily="34" charset="0"/>
                <a:cs typeface="Arial" panose="020B0604020202020204" pitchFamily="34" charset="0"/>
              </a:rPr>
              <a:t>and the teaching of the past,</a:t>
            </a:r>
          </a:p>
          <a:p>
            <a:r>
              <a:rPr lang="en-GB" sz="2800">
                <a:latin typeface="Arial" panose="020B0604020202020204" pitchFamily="34" charset="0"/>
                <a:cs typeface="Arial" panose="020B0604020202020204" pitchFamily="34" charset="0"/>
              </a:rPr>
              <a:t>as the challenge of </a:t>
            </a:r>
            <a:r>
              <a:rPr lang="en-GB" sz="2800" smtClean="0">
                <a:latin typeface="Arial" panose="020B0604020202020204" pitchFamily="34" charset="0"/>
                <a:cs typeface="Arial" panose="020B0604020202020204" pitchFamily="34" charset="0"/>
              </a:rPr>
              <a:t>the present</a:t>
            </a:r>
          </a:p>
          <a:p>
            <a:pPr defTabSz="860425"/>
            <a:r>
              <a:rPr lang="en-GB" sz="2800" smtClean="0">
                <a:latin typeface="Arial" panose="020B0604020202020204" pitchFamily="34" charset="0"/>
                <a:cs typeface="Arial" panose="020B0604020202020204" pitchFamily="34" charset="0"/>
              </a:rPr>
              <a:t>and </a:t>
            </a:r>
            <a:r>
              <a:rPr lang="en-GB" sz="2800">
                <a:latin typeface="Arial" panose="020B0604020202020204" pitchFamily="34" charset="0"/>
                <a:cs typeface="Arial" panose="020B0604020202020204" pitchFamily="34" charset="0"/>
              </a:rPr>
              <a:t>the here-and-now of </a:t>
            </a:r>
            <a:r>
              <a:rPr lang="en-GB" sz="2800" smtClean="0">
                <a:latin typeface="Arial" panose="020B0604020202020204" pitchFamily="34" charset="0"/>
                <a:cs typeface="Arial" panose="020B0604020202020204" pitchFamily="34" charset="0"/>
              </a:rPr>
              <a:t>Christ,</a:t>
            </a:r>
          </a:p>
          <a:p>
            <a:r>
              <a:rPr lang="en-GB" sz="2800" smtClean="0">
                <a:latin typeface="Arial" panose="020B0604020202020204" pitchFamily="34" charset="0"/>
                <a:cs typeface="Arial" panose="020B0604020202020204" pitchFamily="34" charset="0"/>
              </a:rPr>
              <a:t>higher </a:t>
            </a:r>
            <a:r>
              <a:rPr lang="en-GB" sz="2800">
                <a:latin typeface="Arial" panose="020B0604020202020204" pitchFamily="34" charset="0"/>
                <a:cs typeface="Arial" panose="020B0604020202020204" pitchFamily="34" charset="0"/>
              </a:rPr>
              <a:t>still, uncaught in word,</a:t>
            </a:r>
          </a:p>
          <a:p>
            <a:r>
              <a:rPr lang="en-GB" sz="2800" smtClean="0">
                <a:latin typeface="Arial" panose="020B0604020202020204" pitchFamily="34" charset="0"/>
                <a:cs typeface="Arial" panose="020B0604020202020204" pitchFamily="34" charset="0"/>
              </a:rPr>
              <a:t>is </a:t>
            </a:r>
            <a:r>
              <a:rPr lang="en-GB" sz="2800">
                <a:latin typeface="Arial" panose="020B0604020202020204" pitchFamily="34" charset="0"/>
                <a:cs typeface="Arial" panose="020B0604020202020204" pitchFamily="34" charset="0"/>
              </a:rPr>
              <a:t>the glory of the Lord.</a:t>
            </a:r>
          </a:p>
          <a:p>
            <a:endParaRPr lang="en-GB"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536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As the Glory of </a:t>
            </a:r>
            <a:r>
              <a:rPr lang="en-GB" sz="3200" b="1" smtClean="0">
                <a:solidFill>
                  <a:srgbClr val="D07CB0"/>
                </a:solidFill>
                <a:latin typeface="Arial" panose="020B0604020202020204" pitchFamily="34" charset="0"/>
                <a:cs typeface="Arial" panose="020B0604020202020204" pitchFamily="34" charset="0"/>
              </a:rPr>
              <a:t>Creation</a:t>
            </a:r>
            <a:endParaRPr lang="en-GB" sz="20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3" y="1985554"/>
            <a:ext cx="10391409" cy="3385542"/>
          </a:xfrm>
          <a:prstGeom prst="rect">
            <a:avLst/>
          </a:prstGeom>
          <a:noFill/>
        </p:spPr>
        <p:txBody>
          <a:bodyPr wrap="square" numCol="2" rtlCol="0">
            <a:spAutoFit/>
          </a:bodyPr>
          <a:lstStyle/>
          <a:p>
            <a:r>
              <a:rPr lang="en-GB" sz="2800" smtClean="0">
                <a:latin typeface="Arial" panose="020B0604020202020204" pitchFamily="34" charset="0"/>
                <a:cs typeface="Arial" panose="020B0604020202020204" pitchFamily="34" charset="0"/>
              </a:rPr>
              <a:t>In the life and work of Jesus,</a:t>
            </a:r>
          </a:p>
          <a:p>
            <a:r>
              <a:rPr lang="en-GB" sz="2800" smtClean="0">
                <a:latin typeface="Arial" panose="020B0604020202020204" pitchFamily="34" charset="0"/>
                <a:cs typeface="Arial" panose="020B0604020202020204" pitchFamily="34" charset="0"/>
              </a:rPr>
              <a:t>in his dying on a cross,</a:t>
            </a:r>
          </a:p>
          <a:p>
            <a:r>
              <a:rPr lang="en-GB" sz="2800" smtClean="0">
                <a:latin typeface="Arial" panose="020B0604020202020204" pitchFamily="34" charset="0"/>
                <a:cs typeface="Arial" panose="020B0604020202020204" pitchFamily="34" charset="0"/>
              </a:rPr>
              <a:t>in the great surprise of Easter</a:t>
            </a:r>
          </a:p>
          <a:p>
            <a:r>
              <a:rPr lang="en-GB" sz="2800" smtClean="0">
                <a:latin typeface="Arial" panose="020B0604020202020204" pitchFamily="34" charset="0"/>
                <a:cs typeface="Arial" panose="020B0604020202020204" pitchFamily="34" charset="0"/>
              </a:rPr>
              <a:t>giving people gain for loss,</a:t>
            </a:r>
          </a:p>
          <a:p>
            <a:r>
              <a:rPr lang="en-GB" sz="2800" smtClean="0">
                <a:latin typeface="Arial" panose="020B0604020202020204" pitchFamily="34" charset="0"/>
                <a:cs typeface="Arial" panose="020B0604020202020204" pitchFamily="34" charset="0"/>
              </a:rPr>
              <a:t>higher still, uncaught in word,</a:t>
            </a:r>
          </a:p>
          <a:p>
            <a:r>
              <a:rPr lang="en-GB" sz="2800" smtClean="0">
                <a:latin typeface="Arial" panose="020B0604020202020204" pitchFamily="34" charset="0"/>
                <a:cs typeface="Arial" panose="020B0604020202020204" pitchFamily="34" charset="0"/>
              </a:rPr>
              <a:t>is the glory of the Lord!</a:t>
            </a:r>
          </a:p>
          <a:p>
            <a:endParaRPr lang="en-GB" sz="2800" smtClean="0">
              <a:latin typeface="Arial" panose="020B0604020202020204" pitchFamily="34" charset="0"/>
              <a:cs typeface="Arial" panose="020B0604020202020204" pitchFamily="34" charset="0"/>
            </a:endParaRPr>
          </a:p>
          <a:p>
            <a:r>
              <a:rPr lang="en-GB" smtClean="0">
                <a:latin typeface="Arial" panose="020B0604020202020204" pitchFamily="34" charset="0"/>
                <a:cs typeface="Arial" panose="020B0604020202020204" pitchFamily="34" charset="0"/>
              </a:rPr>
              <a:t>Words © 1985 Hope Publishing Company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24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892552"/>
          </a:xfrm>
          <a:prstGeom prst="rect">
            <a:avLst/>
          </a:prstGeom>
          <a:noFill/>
        </p:spPr>
        <p:txBody>
          <a:bodyPr wrap="square" rtlCol="0">
            <a:spAutoFit/>
          </a:bodyPr>
          <a:lstStyle/>
          <a:p>
            <a:r>
              <a:rPr lang="en-GB" sz="2000" b="1">
                <a:solidFill>
                  <a:srgbClr val="D07CB0"/>
                </a:solidFill>
                <a:latin typeface="Arial" panose="020B0604020202020204" pitchFamily="34" charset="0"/>
                <a:cs typeface="Arial" panose="020B0604020202020204" pitchFamily="34" charset="0"/>
              </a:rPr>
              <a:t>As the Glory of Creation (StF 725)</a:t>
            </a:r>
          </a:p>
          <a:p>
            <a:r>
              <a:rPr lang="en-GB" sz="3200" b="1">
                <a:solidFill>
                  <a:srgbClr val="D07CB0"/>
                </a:solidFill>
                <a:latin typeface="Arial" panose="020B0604020202020204" pitchFamily="34" charset="0"/>
                <a:cs typeface="Arial" panose="020B0604020202020204" pitchFamily="34" charset="0"/>
              </a:rPr>
              <a:t>or The Right Hand of God (StF 715)</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870856" y="2177142"/>
            <a:ext cx="10284823" cy="4401205"/>
          </a:xfrm>
          <a:prstGeom prst="rect">
            <a:avLst/>
          </a:prstGeom>
          <a:noFill/>
        </p:spPr>
        <p:txBody>
          <a:bodyPr wrap="square" numCol="1" rtlCol="0">
            <a:spAutoFit/>
          </a:bodyPr>
          <a:lstStyle/>
          <a:p>
            <a:r>
              <a:rPr lang="en-GB" sz="2800" smtClean="0">
                <a:latin typeface="Arial" panose="020B0604020202020204" pitchFamily="34" charset="0"/>
                <a:cs typeface="Arial" panose="020B0604020202020204" pitchFamily="34" charset="0"/>
              </a:rPr>
              <a:t>The </a:t>
            </a:r>
            <a:r>
              <a:rPr lang="en-GB" sz="2800">
                <a:latin typeface="Arial" panose="020B0604020202020204" pitchFamily="34" charset="0"/>
                <a:cs typeface="Arial" panose="020B0604020202020204" pitchFamily="34" charset="0"/>
              </a:rPr>
              <a:t>right hand of God is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writing </a:t>
            </a:r>
            <a:r>
              <a:rPr lang="en-GB" sz="2800">
                <a:latin typeface="Arial" panose="020B0604020202020204" pitchFamily="34" charset="0"/>
                <a:cs typeface="Arial" panose="020B0604020202020204" pitchFamily="34" charset="0"/>
              </a:rPr>
              <a:t>in our land,</a:t>
            </a:r>
          </a:p>
          <a:p>
            <a:r>
              <a:rPr lang="en-GB" sz="2800">
                <a:latin typeface="Arial" panose="020B0604020202020204" pitchFamily="34" charset="0"/>
                <a:cs typeface="Arial" panose="020B0604020202020204" pitchFamily="34" charset="0"/>
              </a:rPr>
              <a:t>writing with power and with </a:t>
            </a:r>
            <a:r>
              <a:rPr lang="en-GB" sz="2800" smtClean="0">
                <a:latin typeface="Arial" panose="020B0604020202020204" pitchFamily="34" charset="0"/>
                <a:cs typeface="Arial" panose="020B0604020202020204" pitchFamily="34" charset="0"/>
              </a:rPr>
              <a:t>love</a:t>
            </a:r>
            <a:r>
              <a:rPr lang="en-GB" sz="2800" smtClean="0">
                <a:latin typeface="Arial" panose="020B0604020202020204" pitchFamily="34" charset="0"/>
                <a:cs typeface="Arial" panose="020B0604020202020204" pitchFamily="34" charset="0"/>
              </a:rPr>
              <a:t>;</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our conflicts and our fears,</a:t>
            </a:r>
          </a:p>
          <a:p>
            <a:r>
              <a:rPr lang="en-GB" sz="2800">
                <a:latin typeface="Arial" panose="020B0604020202020204" pitchFamily="34" charset="0"/>
                <a:cs typeface="Arial" panose="020B0604020202020204" pitchFamily="34" charset="0"/>
              </a:rPr>
              <a:t>our triumphs and our tears</a:t>
            </a:r>
          </a:p>
          <a:p>
            <a:r>
              <a:rPr lang="en-GB" sz="2800">
                <a:latin typeface="Arial" panose="020B0604020202020204" pitchFamily="34" charset="0"/>
                <a:cs typeface="Arial" panose="020B0604020202020204" pitchFamily="34" charset="0"/>
              </a:rPr>
              <a:t>are recorded by the right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hand </a:t>
            </a:r>
            <a:r>
              <a:rPr lang="en-GB" sz="2800">
                <a:latin typeface="Arial" panose="020B0604020202020204" pitchFamily="34" charset="0"/>
                <a:cs typeface="Arial" panose="020B0604020202020204" pitchFamily="34" charset="0"/>
              </a:rPr>
              <a:t>of God</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endParaRPr lang="en-GB" sz="2800" smtClean="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794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892552"/>
          </a:xfrm>
          <a:prstGeom prst="rect">
            <a:avLst/>
          </a:prstGeom>
          <a:noFill/>
        </p:spPr>
        <p:txBody>
          <a:bodyPr wrap="square" rtlCol="0">
            <a:spAutoFit/>
          </a:bodyPr>
          <a:lstStyle/>
          <a:p>
            <a:r>
              <a:rPr lang="en-GB" sz="2000" b="1">
                <a:solidFill>
                  <a:srgbClr val="D07CB0"/>
                </a:solidFill>
                <a:latin typeface="Arial" panose="020B0604020202020204" pitchFamily="34" charset="0"/>
                <a:cs typeface="Arial" panose="020B0604020202020204" pitchFamily="34" charset="0"/>
              </a:rPr>
              <a:t>As the Glory of Creation (StF 725)</a:t>
            </a:r>
          </a:p>
          <a:p>
            <a:r>
              <a:rPr lang="en-GB" sz="3200" b="1">
                <a:solidFill>
                  <a:srgbClr val="D07CB0"/>
                </a:solidFill>
                <a:latin typeface="Arial" panose="020B0604020202020204" pitchFamily="34" charset="0"/>
                <a:cs typeface="Arial" panose="020B0604020202020204" pitchFamily="34" charset="0"/>
              </a:rPr>
              <a:t>or The Right Hand of God (StF 715)</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870856" y="2177142"/>
            <a:ext cx="10284823" cy="2677656"/>
          </a:xfrm>
          <a:prstGeom prst="rect">
            <a:avLst/>
          </a:prstGeom>
          <a:noFill/>
        </p:spPr>
        <p:txBody>
          <a:bodyPr wrap="square" numCol="1" rtlCol="0">
            <a:spAutoFit/>
          </a:bodyPr>
          <a:lstStyle/>
          <a:p>
            <a:r>
              <a:rPr lang="en-GB" sz="2800" smtClean="0">
                <a:latin typeface="Arial" panose="020B0604020202020204" pitchFamily="34" charset="0"/>
                <a:cs typeface="Arial" panose="020B0604020202020204" pitchFamily="34" charset="0"/>
              </a:rPr>
              <a:t>The </a:t>
            </a:r>
            <a:r>
              <a:rPr lang="en-GB" sz="2800">
                <a:latin typeface="Arial" panose="020B0604020202020204" pitchFamily="34" charset="0"/>
                <a:cs typeface="Arial" panose="020B0604020202020204" pitchFamily="34" charset="0"/>
              </a:rPr>
              <a:t>right hand of God is pointing in our land,</a:t>
            </a:r>
          </a:p>
          <a:p>
            <a:r>
              <a:rPr lang="en-GB" sz="2800">
                <a:latin typeface="Arial" panose="020B0604020202020204" pitchFamily="34" charset="0"/>
                <a:cs typeface="Arial" panose="020B0604020202020204" pitchFamily="34" charset="0"/>
              </a:rPr>
              <a:t>pointing the way we must </a:t>
            </a:r>
            <a:r>
              <a:rPr lang="en-GB" sz="2800" smtClean="0">
                <a:latin typeface="Arial" panose="020B0604020202020204" pitchFamily="34" charset="0"/>
                <a:cs typeface="Arial" panose="020B0604020202020204" pitchFamily="34" charset="0"/>
              </a:rPr>
              <a:t>go;</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so clouded is the way,</a:t>
            </a:r>
          </a:p>
          <a:p>
            <a:r>
              <a:rPr lang="en-GB" sz="2800">
                <a:latin typeface="Arial" panose="020B0604020202020204" pitchFamily="34" charset="0"/>
                <a:cs typeface="Arial" panose="020B0604020202020204" pitchFamily="34" charset="0"/>
              </a:rPr>
              <a:t>so easily we stray,</a:t>
            </a:r>
          </a:p>
          <a:p>
            <a:r>
              <a:rPr lang="en-GB" sz="2800">
                <a:latin typeface="Arial" panose="020B0604020202020204" pitchFamily="34" charset="0"/>
                <a:cs typeface="Arial" panose="020B0604020202020204" pitchFamily="34" charset="0"/>
              </a:rPr>
              <a:t>but we're guided by the right hand of God.</a:t>
            </a:r>
          </a:p>
          <a:p>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241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smtClean="0">
                <a:solidFill>
                  <a:srgbClr val="D07CB0"/>
                </a:solidFill>
                <a:latin typeface="Arial" panose="020B0604020202020204" pitchFamily="34" charset="0"/>
                <a:cs typeface="Arial" panose="020B0604020202020204" pitchFamily="34" charset="0"/>
              </a:rPr>
              <a:t>The </a:t>
            </a:r>
            <a:r>
              <a:rPr lang="en-GB" sz="3200" b="1">
                <a:solidFill>
                  <a:srgbClr val="D07CB0"/>
                </a:solidFill>
                <a:latin typeface="Arial" panose="020B0604020202020204" pitchFamily="34" charset="0"/>
                <a:cs typeface="Arial" panose="020B0604020202020204" pitchFamily="34" charset="0"/>
              </a:rPr>
              <a:t>Right Hand of </a:t>
            </a:r>
            <a:r>
              <a:rPr lang="en-GB" sz="3200" b="1" smtClean="0">
                <a:solidFill>
                  <a:srgbClr val="D07CB0"/>
                </a:solidFill>
                <a:latin typeface="Arial" panose="020B0604020202020204" pitchFamily="34" charset="0"/>
                <a:cs typeface="Arial" panose="020B0604020202020204" pitchFamily="34" charset="0"/>
              </a:rPr>
              <a:t>God</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1985554"/>
            <a:ext cx="9877604" cy="2677656"/>
          </a:xfrm>
          <a:prstGeom prst="rect">
            <a:avLst/>
          </a:prstGeom>
          <a:noFill/>
        </p:spPr>
        <p:txBody>
          <a:bodyPr wrap="square" numCol="1" rtlCol="0">
            <a:spAutoFit/>
          </a:bodyPr>
          <a:lstStyle/>
          <a:p>
            <a:r>
              <a:rPr lang="en-GB" sz="2800" smtClean="0">
                <a:latin typeface="Arial" panose="020B0604020202020204" pitchFamily="34" charset="0"/>
                <a:cs typeface="Arial" panose="020B0604020202020204" pitchFamily="34" charset="0"/>
              </a:rPr>
              <a:t>The </a:t>
            </a:r>
            <a:r>
              <a:rPr lang="en-GB" sz="2800">
                <a:latin typeface="Arial" panose="020B0604020202020204" pitchFamily="34" charset="0"/>
                <a:cs typeface="Arial" panose="020B0604020202020204" pitchFamily="34" charset="0"/>
              </a:rPr>
              <a:t>right hand of God is striking in our land,</a:t>
            </a:r>
          </a:p>
          <a:p>
            <a:r>
              <a:rPr lang="en-GB" sz="2800">
                <a:latin typeface="Arial" panose="020B0604020202020204" pitchFamily="34" charset="0"/>
                <a:cs typeface="Arial" panose="020B0604020202020204" pitchFamily="34" charset="0"/>
              </a:rPr>
              <a:t>striking out at envy, hate, and </a:t>
            </a:r>
            <a:r>
              <a:rPr lang="en-GB" sz="2800" smtClean="0">
                <a:latin typeface="Arial" panose="020B0604020202020204" pitchFamily="34" charset="0"/>
                <a:cs typeface="Arial" panose="020B0604020202020204" pitchFamily="34" charset="0"/>
              </a:rPr>
              <a:t>greed;</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our </a:t>
            </a:r>
            <a:r>
              <a:rPr lang="en-GB" sz="2800">
                <a:latin typeface="Arial" panose="020B0604020202020204" pitchFamily="34" charset="0"/>
                <a:cs typeface="Arial" panose="020B0604020202020204" pitchFamily="34" charset="0"/>
              </a:rPr>
              <a:t>selfishness and lust,</a:t>
            </a:r>
          </a:p>
          <a:p>
            <a:r>
              <a:rPr lang="en-GB" sz="2800">
                <a:latin typeface="Arial" panose="020B0604020202020204" pitchFamily="34" charset="0"/>
                <a:cs typeface="Arial" panose="020B0604020202020204" pitchFamily="34" charset="0"/>
              </a:rPr>
              <a:t>our pride and deeds unjust,</a:t>
            </a:r>
          </a:p>
          <a:p>
            <a:r>
              <a:rPr lang="en-GB" sz="2800">
                <a:latin typeface="Arial" panose="020B0604020202020204" pitchFamily="34" charset="0"/>
                <a:cs typeface="Arial" panose="020B0604020202020204" pitchFamily="34" charset="0"/>
              </a:rPr>
              <a:t>are destroyed by the right hand of God.</a:t>
            </a:r>
          </a:p>
          <a:p>
            <a:endParaRPr lang="en-GB"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81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smtClean="0">
                <a:solidFill>
                  <a:srgbClr val="D07CB0"/>
                </a:solidFill>
                <a:latin typeface="Arial" panose="020B0604020202020204" pitchFamily="34" charset="0"/>
                <a:cs typeface="Arial" panose="020B0604020202020204" pitchFamily="34" charset="0"/>
              </a:rPr>
              <a:t>The </a:t>
            </a:r>
            <a:r>
              <a:rPr lang="en-GB" sz="3200" b="1">
                <a:solidFill>
                  <a:srgbClr val="D07CB0"/>
                </a:solidFill>
                <a:latin typeface="Arial" panose="020B0604020202020204" pitchFamily="34" charset="0"/>
                <a:cs typeface="Arial" panose="020B0604020202020204" pitchFamily="34" charset="0"/>
              </a:rPr>
              <a:t>Right Hand of </a:t>
            </a:r>
            <a:r>
              <a:rPr lang="en-GB" sz="3200" b="1" smtClean="0">
                <a:solidFill>
                  <a:srgbClr val="D07CB0"/>
                </a:solidFill>
                <a:latin typeface="Arial" panose="020B0604020202020204" pitchFamily="34" charset="0"/>
                <a:cs typeface="Arial" panose="020B0604020202020204" pitchFamily="34" charset="0"/>
              </a:rPr>
              <a:t>God</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1985554"/>
            <a:ext cx="9877604" cy="2246769"/>
          </a:xfrm>
          <a:prstGeom prst="rect">
            <a:avLst/>
          </a:prstGeom>
          <a:noFill/>
        </p:spPr>
        <p:txBody>
          <a:bodyPr wrap="square" numCol="1" rtlCol="0">
            <a:spAutoFit/>
          </a:bodyPr>
          <a:lstStyle/>
          <a:p>
            <a:r>
              <a:rPr lang="en-GB" sz="2800" smtClean="0">
                <a:latin typeface="Arial" panose="020B0604020202020204" pitchFamily="34" charset="0"/>
                <a:cs typeface="Arial" panose="020B0604020202020204" pitchFamily="34" charset="0"/>
              </a:rPr>
              <a:t>The </a:t>
            </a:r>
            <a:r>
              <a:rPr lang="en-GB" sz="2800" smtClean="0">
                <a:latin typeface="Arial" panose="020B0604020202020204" pitchFamily="34" charset="0"/>
                <a:cs typeface="Arial" panose="020B0604020202020204" pitchFamily="34" charset="0"/>
              </a:rPr>
              <a:t>right hand of God is lifting our land,</a:t>
            </a:r>
          </a:p>
          <a:p>
            <a:r>
              <a:rPr lang="en-GB" sz="2800" smtClean="0">
                <a:latin typeface="Arial" panose="020B0604020202020204" pitchFamily="34" charset="0"/>
                <a:cs typeface="Arial" panose="020B0604020202020204" pitchFamily="34" charset="0"/>
              </a:rPr>
              <a:t>lifting the fallen one by one;</a:t>
            </a:r>
          </a:p>
          <a:p>
            <a:r>
              <a:rPr lang="en-GB" sz="2800" smtClean="0">
                <a:latin typeface="Arial" panose="020B0604020202020204" pitchFamily="34" charset="0"/>
                <a:cs typeface="Arial" panose="020B0604020202020204" pitchFamily="34" charset="0"/>
              </a:rPr>
              <a:t>each one is known by name,</a:t>
            </a:r>
          </a:p>
          <a:p>
            <a:r>
              <a:rPr lang="en-GB" sz="2800" smtClean="0">
                <a:latin typeface="Arial" panose="020B0604020202020204" pitchFamily="34" charset="0"/>
                <a:cs typeface="Arial" panose="020B0604020202020204" pitchFamily="34" charset="0"/>
              </a:rPr>
              <a:t>and lifted now from shame,</a:t>
            </a:r>
          </a:p>
          <a:p>
            <a:r>
              <a:rPr lang="en-GB" sz="2800">
                <a:latin typeface="Arial" panose="020B0604020202020204" pitchFamily="34" charset="0"/>
                <a:cs typeface="Arial" panose="020B0604020202020204" pitchFamily="34" charset="0"/>
              </a:rPr>
              <a:t>b</a:t>
            </a:r>
            <a:r>
              <a:rPr lang="en-GB" sz="2800" smtClean="0">
                <a:latin typeface="Arial" panose="020B0604020202020204" pitchFamily="34" charset="0"/>
                <a:cs typeface="Arial" panose="020B0604020202020204" pitchFamily="34" charset="0"/>
              </a:rPr>
              <a:t>y the lifting of the right hand of God. </a:t>
            </a:r>
          </a:p>
        </p:txBody>
      </p:sp>
    </p:spTree>
    <p:extLst>
      <p:ext uri="{BB962C8B-B14F-4D97-AF65-F5344CB8AC3E}">
        <p14:creationId xmlns:p14="http://schemas.microsoft.com/office/powerpoint/2010/main" val="14889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smtClean="0">
                <a:solidFill>
                  <a:srgbClr val="D07CB0"/>
                </a:solidFill>
                <a:latin typeface="Arial" panose="020B0604020202020204" pitchFamily="34" charset="0"/>
                <a:cs typeface="Arial" panose="020B0604020202020204" pitchFamily="34" charset="0"/>
              </a:rPr>
              <a:t>The </a:t>
            </a:r>
            <a:r>
              <a:rPr lang="en-GB" sz="3200" b="1">
                <a:solidFill>
                  <a:srgbClr val="D07CB0"/>
                </a:solidFill>
                <a:latin typeface="Arial" panose="020B0604020202020204" pitchFamily="34" charset="0"/>
                <a:cs typeface="Arial" panose="020B0604020202020204" pitchFamily="34" charset="0"/>
              </a:rPr>
              <a:t>Right Hand of </a:t>
            </a:r>
            <a:r>
              <a:rPr lang="en-GB" sz="3200" b="1" smtClean="0">
                <a:solidFill>
                  <a:srgbClr val="D07CB0"/>
                </a:solidFill>
                <a:latin typeface="Arial" panose="020B0604020202020204" pitchFamily="34" charset="0"/>
                <a:cs typeface="Arial" panose="020B0604020202020204" pitchFamily="34" charset="0"/>
              </a:rPr>
              <a:t>God</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2090058"/>
            <a:ext cx="9572803" cy="2677656"/>
          </a:xfrm>
          <a:prstGeom prst="rect">
            <a:avLst/>
          </a:prstGeom>
          <a:noFill/>
        </p:spPr>
        <p:txBody>
          <a:bodyPr wrap="square" numCol="1" rtlCol="0">
            <a:spAutoFit/>
          </a:bodyPr>
          <a:lstStyle/>
          <a:p>
            <a:r>
              <a:rPr lang="en-GB" sz="2800" smtClean="0">
                <a:latin typeface="Arial" panose="020B0604020202020204" pitchFamily="34" charset="0"/>
                <a:cs typeface="Arial" panose="020B0604020202020204" pitchFamily="34" charset="0"/>
              </a:rPr>
              <a:t>The </a:t>
            </a:r>
            <a:r>
              <a:rPr lang="en-GB" sz="2800">
                <a:latin typeface="Arial" panose="020B0604020202020204" pitchFamily="34" charset="0"/>
                <a:cs typeface="Arial" panose="020B0604020202020204" pitchFamily="34" charset="0"/>
              </a:rPr>
              <a:t>right hand of God is healing in our land,</a:t>
            </a:r>
          </a:p>
          <a:p>
            <a:r>
              <a:rPr lang="en-GB" sz="2800">
                <a:latin typeface="Arial" panose="020B0604020202020204" pitchFamily="34" charset="0"/>
                <a:cs typeface="Arial" panose="020B0604020202020204" pitchFamily="34" charset="0"/>
              </a:rPr>
              <a:t>healing broken bodies, minds, and </a:t>
            </a:r>
            <a:r>
              <a:rPr lang="en-GB" sz="2800" smtClean="0">
                <a:latin typeface="Arial" panose="020B0604020202020204" pitchFamily="34" charset="0"/>
                <a:cs typeface="Arial" panose="020B0604020202020204" pitchFamily="34" charset="0"/>
              </a:rPr>
              <a:t>souls;</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so wondrous is its touch</a:t>
            </a:r>
          </a:p>
          <a:p>
            <a:r>
              <a:rPr lang="en-GB" sz="2800">
                <a:latin typeface="Arial" panose="020B0604020202020204" pitchFamily="34" charset="0"/>
                <a:cs typeface="Arial" panose="020B0604020202020204" pitchFamily="34" charset="0"/>
              </a:rPr>
              <a:t>with love that means so much,</a:t>
            </a:r>
          </a:p>
          <a:p>
            <a:r>
              <a:rPr lang="en-GB" sz="2800">
                <a:latin typeface="Arial" panose="020B0604020202020204" pitchFamily="34" charset="0"/>
                <a:cs typeface="Arial" panose="020B0604020202020204" pitchFamily="34" charset="0"/>
              </a:rPr>
              <a:t>when we're healed by the right hand of God.</a:t>
            </a:r>
          </a:p>
          <a:p>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88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6854" y="771948"/>
            <a:ext cx="7125695" cy="584775"/>
          </a:xfrm>
          <a:prstGeom prst="rect">
            <a:avLst/>
          </a:prstGeom>
          <a:noFill/>
        </p:spPr>
        <p:txBody>
          <a:bodyPr wrap="square" rtlCol="0">
            <a:spAutoFit/>
          </a:bodyPr>
          <a:lstStyle/>
          <a:p>
            <a:r>
              <a:rPr lang="en-GB" sz="3200" b="1" smtClean="0">
                <a:solidFill>
                  <a:srgbClr val="D07CB0"/>
                </a:solidFill>
                <a:latin typeface="Arial" panose="020B0604020202020204" pitchFamily="34" charset="0"/>
                <a:cs typeface="Arial" panose="020B0604020202020204" pitchFamily="34" charset="0"/>
              </a:rPr>
              <a:t>The </a:t>
            </a:r>
            <a:r>
              <a:rPr lang="en-GB" sz="3200" b="1">
                <a:solidFill>
                  <a:srgbClr val="D07CB0"/>
                </a:solidFill>
                <a:latin typeface="Arial" panose="020B0604020202020204" pitchFamily="34" charset="0"/>
                <a:cs typeface="Arial" panose="020B0604020202020204" pitchFamily="34" charset="0"/>
              </a:rPr>
              <a:t>Right Hand of </a:t>
            </a:r>
            <a:r>
              <a:rPr lang="en-GB" sz="3200" b="1" smtClean="0">
                <a:solidFill>
                  <a:srgbClr val="D07CB0"/>
                </a:solidFill>
                <a:latin typeface="Arial" panose="020B0604020202020204" pitchFamily="34" charset="0"/>
                <a:cs typeface="Arial" panose="020B0604020202020204" pitchFamily="34" charset="0"/>
              </a:rPr>
              <a:t>God</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746854" y="2090058"/>
            <a:ext cx="9572803" cy="2954655"/>
          </a:xfrm>
          <a:prstGeom prst="rect">
            <a:avLst/>
          </a:prstGeom>
          <a:noFill/>
        </p:spPr>
        <p:txBody>
          <a:bodyPr wrap="square" numCol="1" rtlCol="0">
            <a:spAutoFit/>
          </a:bodyPr>
          <a:lstStyle/>
          <a:p>
            <a:r>
              <a:rPr lang="en-GB" sz="2800" smtClean="0">
                <a:latin typeface="Arial" panose="020B0604020202020204" pitchFamily="34" charset="0"/>
                <a:cs typeface="Arial" panose="020B0604020202020204" pitchFamily="34" charset="0"/>
              </a:rPr>
              <a:t>The </a:t>
            </a:r>
            <a:r>
              <a:rPr lang="en-GB" sz="2800">
                <a:latin typeface="Arial" panose="020B0604020202020204" pitchFamily="34" charset="0"/>
                <a:cs typeface="Arial" panose="020B0604020202020204" pitchFamily="34" charset="0"/>
              </a:rPr>
              <a:t>right hand of God is planting in our land,</a:t>
            </a:r>
          </a:p>
          <a:p>
            <a:r>
              <a:rPr lang="en-GB" sz="2800">
                <a:latin typeface="Arial" panose="020B0604020202020204" pitchFamily="34" charset="0"/>
                <a:cs typeface="Arial" panose="020B0604020202020204" pitchFamily="34" charset="0"/>
              </a:rPr>
              <a:t>planting seeds of freedom, hope, and </a:t>
            </a:r>
            <a:r>
              <a:rPr lang="en-GB" sz="2800" smtClean="0">
                <a:latin typeface="Arial" panose="020B0604020202020204" pitchFamily="34" charset="0"/>
                <a:cs typeface="Arial" panose="020B0604020202020204" pitchFamily="34" charset="0"/>
              </a:rPr>
              <a:t>love;</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in these many-peopled lands</a:t>
            </a:r>
            <a:r>
              <a:rPr lang="en-GB" sz="2800">
                <a:latin typeface="Arial" panose="020B0604020202020204" pitchFamily="34" charset="0"/>
                <a:cs typeface="Arial" panose="020B0604020202020204" pitchFamily="34" charset="0"/>
              </a:rPr>
              <a:t>,</a:t>
            </a:r>
          </a:p>
          <a:p>
            <a:r>
              <a:rPr lang="en-GB" sz="2800">
                <a:latin typeface="Arial" panose="020B0604020202020204" pitchFamily="34" charset="0"/>
                <a:cs typeface="Arial" panose="020B0604020202020204" pitchFamily="34" charset="0"/>
              </a:rPr>
              <a:t>let </a:t>
            </a:r>
            <a:r>
              <a:rPr lang="en-GB" sz="2800" smtClean="0">
                <a:latin typeface="Arial" panose="020B0604020202020204" pitchFamily="34" charset="0"/>
                <a:cs typeface="Arial" panose="020B0604020202020204" pitchFamily="34" charset="0"/>
              </a:rPr>
              <a:t>his children </a:t>
            </a:r>
            <a:r>
              <a:rPr lang="en-GB" sz="2800">
                <a:latin typeface="Arial" panose="020B0604020202020204" pitchFamily="34" charset="0"/>
                <a:cs typeface="Arial" panose="020B0604020202020204" pitchFamily="34" charset="0"/>
              </a:rPr>
              <a:t>all join hands,</a:t>
            </a:r>
          </a:p>
          <a:p>
            <a:r>
              <a:rPr lang="en-GB" sz="2800">
                <a:latin typeface="Arial" panose="020B0604020202020204" pitchFamily="34" charset="0"/>
                <a:cs typeface="Arial" panose="020B0604020202020204" pitchFamily="34" charset="0"/>
              </a:rPr>
              <a:t>and be one by the right hand of God</a:t>
            </a:r>
            <a:r>
              <a:rPr lang="en-GB" sz="2800" smtClean="0">
                <a:latin typeface="Arial" panose="020B0604020202020204" pitchFamily="34" charset="0"/>
                <a:cs typeface="Arial" panose="020B0604020202020204" pitchFamily="34" charset="0"/>
              </a:rPr>
              <a:t>.</a:t>
            </a:r>
          </a:p>
          <a:p>
            <a:endParaRPr lang="en-GB" sz="2800">
              <a:latin typeface="Arial" panose="020B0604020202020204" pitchFamily="34" charset="0"/>
              <a:cs typeface="Arial" panose="020B0604020202020204" pitchFamily="34" charset="0"/>
            </a:endParaRPr>
          </a:p>
          <a:p>
            <a:r>
              <a:rPr lang="en-GB" smtClean="0">
                <a:latin typeface="Arial" panose="020B0604020202020204" pitchFamily="34" charset="0"/>
                <a:cs typeface="Arial" panose="020B0604020202020204" pitchFamily="34" charset="0"/>
              </a:rPr>
              <a:t>Patrick Prescod </a:t>
            </a:r>
            <a:r>
              <a:rPr lang="en-GB">
                <a:latin typeface="Arial" panose="020B0604020202020204" pitchFamily="34" charset="0"/>
                <a:cs typeface="Arial" panose="020B0604020202020204" pitchFamily="34" charset="0"/>
              </a:rPr>
              <a:t>© </a:t>
            </a:r>
            <a:r>
              <a:rPr lang="en-GB" smtClean="0">
                <a:latin typeface="Arial" panose="020B0604020202020204" pitchFamily="34" charset="0"/>
                <a:cs typeface="Arial" panose="020B0604020202020204" pitchFamily="34" charset="0"/>
              </a:rPr>
              <a:t>1981 Carribean Conference of Churches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66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07814" y="771948"/>
            <a:ext cx="8179432"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Holy Spirit, we welcome </a:t>
            </a:r>
            <a:r>
              <a:rPr lang="en-GB" sz="3200" b="1" smtClean="0">
                <a:solidFill>
                  <a:srgbClr val="D07CB0"/>
                </a:solidFill>
                <a:latin typeface="Arial" panose="020B0604020202020204" pitchFamily="34" charset="0"/>
                <a:cs typeface="Arial" panose="020B0604020202020204" pitchFamily="34" charset="0"/>
              </a:rPr>
              <a:t>you</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807814" y="1863633"/>
            <a:ext cx="7212780" cy="4154984"/>
          </a:xfrm>
          <a:prstGeom prst="rect">
            <a:avLst/>
          </a:prstGeom>
          <a:noFill/>
        </p:spPr>
        <p:txBody>
          <a:bodyPr wrap="square" rtlCol="0">
            <a:spAutoFit/>
          </a:bodyPr>
          <a:lstStyle/>
          <a:p>
            <a:r>
              <a:rPr lang="en-GB" sz="2800" smtClean="0">
                <a:latin typeface="Arial" panose="020B0604020202020204" pitchFamily="34" charset="0"/>
                <a:cs typeface="Arial" panose="020B0604020202020204" pitchFamily="34" charset="0"/>
              </a:rPr>
              <a:t>Holy </a:t>
            </a:r>
            <a:r>
              <a:rPr lang="en-GB" sz="2800">
                <a:latin typeface="Arial" panose="020B0604020202020204" pitchFamily="34" charset="0"/>
                <a:cs typeface="Arial" panose="020B0604020202020204" pitchFamily="34" charset="0"/>
              </a:rPr>
              <a:t>Spirit, we welcome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Holy Spirit, we welcome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Please accomplish in </a:t>
            </a:r>
            <a:r>
              <a:rPr lang="en-GB" sz="2800" smtClean="0">
                <a:latin typeface="Arial" panose="020B0604020202020204" pitchFamily="34" charset="0"/>
                <a:cs typeface="Arial" panose="020B0604020202020204" pitchFamily="34" charset="0"/>
              </a:rPr>
              <a:t>us </a:t>
            </a:r>
            <a:r>
              <a:rPr lang="en-GB" sz="2800">
                <a:latin typeface="Arial" panose="020B0604020202020204" pitchFamily="34" charset="0"/>
                <a:cs typeface="Arial" panose="020B0604020202020204" pitchFamily="34" charset="0"/>
              </a:rPr>
              <a:t>today</a:t>
            </a:r>
          </a:p>
          <a:p>
            <a:r>
              <a:rPr lang="en-GB" sz="2800" smtClean="0">
                <a:latin typeface="Arial" panose="020B0604020202020204" pitchFamily="34" charset="0"/>
                <a:cs typeface="Arial" panose="020B0604020202020204" pitchFamily="34" charset="0"/>
              </a:rPr>
              <a:t>some </a:t>
            </a:r>
            <a:r>
              <a:rPr lang="en-GB" sz="2800">
                <a:latin typeface="Arial" panose="020B0604020202020204" pitchFamily="34" charset="0"/>
                <a:cs typeface="Arial" panose="020B0604020202020204" pitchFamily="34" charset="0"/>
              </a:rPr>
              <a:t>new work of loving </a:t>
            </a:r>
            <a:r>
              <a:rPr lang="en-GB" sz="2800" smtClean="0">
                <a:latin typeface="Arial" panose="020B0604020202020204" pitchFamily="34" charset="0"/>
                <a:cs typeface="Arial" panose="020B0604020202020204" pitchFamily="34" charset="0"/>
              </a:rPr>
              <a:t>grace, we pray</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Unreservedly, </a:t>
            </a:r>
            <a:r>
              <a:rPr lang="en-GB" sz="2800">
                <a:latin typeface="Arial" panose="020B0604020202020204" pitchFamily="34" charset="0"/>
                <a:cs typeface="Arial" panose="020B0604020202020204" pitchFamily="34" charset="0"/>
              </a:rPr>
              <a:t>have your </a:t>
            </a:r>
            <a:r>
              <a:rPr lang="en-GB" sz="2800" smtClean="0">
                <a:latin typeface="Arial" panose="020B0604020202020204" pitchFamily="34" charset="0"/>
                <a:cs typeface="Arial" panose="020B0604020202020204" pitchFamily="34" charset="0"/>
              </a:rPr>
              <a:t>way.</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Holy Spirit, Holy Spirit, </a:t>
            </a:r>
            <a:endParaRPr lang="en-GB" sz="2800" smtClean="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Holy </a:t>
            </a:r>
            <a:r>
              <a:rPr lang="en-GB" sz="2800">
                <a:latin typeface="Arial" panose="020B0604020202020204" pitchFamily="34" charset="0"/>
                <a:cs typeface="Arial" panose="020B0604020202020204" pitchFamily="34" charset="0"/>
              </a:rPr>
              <a:t>Spirit, we welcome </a:t>
            </a:r>
            <a:r>
              <a:rPr lang="en-GB" sz="2800" smtClean="0">
                <a:latin typeface="Arial" panose="020B0604020202020204" pitchFamily="34" charset="0"/>
                <a:cs typeface="Arial" panose="020B0604020202020204" pitchFamily="34" charset="0"/>
              </a:rPr>
              <a:t>you!</a:t>
            </a:r>
          </a:p>
          <a:p>
            <a:endParaRPr lang="en-GB" sz="2800">
              <a:latin typeface="Arial" panose="020B0604020202020204" pitchFamily="34" charset="0"/>
              <a:cs typeface="Arial" panose="020B0604020202020204" pitchFamily="34" charset="0"/>
            </a:endParaRPr>
          </a:p>
          <a:p>
            <a:r>
              <a:rPr lang="en-GB" sz="1600" smtClean="0">
                <a:latin typeface="Arial" panose="020B0604020202020204" pitchFamily="34" charset="0"/>
                <a:cs typeface="Arial" panose="020B0604020202020204" pitchFamily="34" charset="0"/>
              </a:rPr>
              <a:t>Christopher Alan Bowater (b. 1947)</a:t>
            </a:r>
          </a:p>
          <a:p>
            <a:r>
              <a:rPr lang="en-GB" sz="1600" smtClean="0">
                <a:latin typeface="Arial" panose="020B0604020202020204" pitchFamily="34" charset="0"/>
                <a:cs typeface="Arial" panose="020B0604020202020204" pitchFamily="34" charset="0"/>
              </a:rPr>
              <a:t>© 1986 Sovereign Lifestyle Music</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050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807814" y="1358822"/>
            <a:ext cx="6167752" cy="584775"/>
          </a:xfrm>
          <a:prstGeom prst="rect">
            <a:avLst/>
          </a:prstGeom>
          <a:noFill/>
        </p:spPr>
        <p:txBody>
          <a:bodyPr wrap="square" rtlCol="0">
            <a:spAutoFit/>
          </a:bodyPr>
          <a:lstStyle/>
          <a:p>
            <a:r>
              <a:rPr lang="en-GB" sz="3200" b="1" smtClean="0">
                <a:solidFill>
                  <a:srgbClr val="8F4899"/>
                </a:solidFill>
                <a:latin typeface="Arial Black" panose="020B0A04020102020204" pitchFamily="34" charset="0"/>
                <a:cs typeface="Arial" panose="020B0604020202020204" pitchFamily="34" charset="0"/>
              </a:rPr>
              <a:t>Dedication of the Offering</a:t>
            </a:r>
            <a:endParaRPr lang="en-GB" sz="3200" b="1" dirty="0">
              <a:solidFill>
                <a:srgbClr val="8F4899"/>
              </a:solidFill>
              <a:latin typeface="Arial Black" panose="020B0A04020102020204" pitchFamily="34" charset="0"/>
              <a:cs typeface="Arial" panose="020B0604020202020204" pitchFamily="34" charset="0"/>
            </a:endParaRPr>
          </a:p>
        </p:txBody>
      </p:sp>
      <p:sp>
        <p:nvSpPr>
          <p:cNvPr id="3" name="TextBox 2"/>
          <p:cNvSpPr txBox="1"/>
          <p:nvPr/>
        </p:nvSpPr>
        <p:spPr>
          <a:xfrm>
            <a:off x="807814" y="2274289"/>
            <a:ext cx="9594971" cy="3970318"/>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Loving and gracious God, we bring the offerings for the work of the Methodist Church through its World Mission Fund. Our gifts are our grateful response to your love poured out for us at Easter. May the money be used to support people where there is need, and to share the love of Jesus Christ, our Saviour. We pray for those who distribute the funds, and for those who will be recipients, that each may learn more of your generous hospitality and love for all humankind. </a:t>
            </a:r>
            <a:r>
              <a:rPr lang="en-GB" sz="2800" b="1">
                <a:latin typeface="Arial" panose="020B0604020202020204" pitchFamily="34" charset="0"/>
                <a:cs typeface="Arial" panose="020B0604020202020204" pitchFamily="34" charset="0"/>
              </a:rPr>
              <a:t>Amen.</a:t>
            </a:r>
          </a:p>
        </p:txBody>
      </p:sp>
    </p:spTree>
    <p:extLst>
      <p:ext uri="{BB962C8B-B14F-4D97-AF65-F5344CB8AC3E}">
        <p14:creationId xmlns:p14="http://schemas.microsoft.com/office/powerpoint/2010/main" val="822962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9184" y="937421"/>
            <a:ext cx="6096000" cy="4585871"/>
          </a:xfrm>
          <a:prstGeom prst="rect">
            <a:avLst/>
          </a:prstGeom>
        </p:spPr>
        <p:txBody>
          <a:bodyPr>
            <a:spAutoFit/>
          </a:bodyPr>
          <a:lstStyle/>
          <a:p>
            <a:endParaRPr lang="en-GB"/>
          </a:p>
          <a:p>
            <a:r>
              <a:rPr lang="en-GB" sz="3200" b="1">
                <a:solidFill>
                  <a:srgbClr val="8F4899"/>
                </a:solidFill>
                <a:latin typeface="Arial Black" panose="020B0A04020102020204" pitchFamily="34" charset="0"/>
                <a:cs typeface="Arial" panose="020B0604020202020204" pitchFamily="34" charset="0"/>
              </a:rPr>
              <a:t>Blessing</a:t>
            </a:r>
          </a:p>
          <a:p>
            <a:endParaRPr lang="en-GB"/>
          </a:p>
          <a:p>
            <a:r>
              <a:rPr lang="en-GB" sz="2800">
                <a:latin typeface="Arial" panose="020B0604020202020204" pitchFamily="34" charset="0"/>
                <a:cs typeface="Arial" panose="020B0604020202020204" pitchFamily="34" charset="0"/>
              </a:rPr>
              <a:t>Bless us as we journey onwards. May our eyes and ears and hearts and minds be alert to your prompting so that, as your children, we may continue to grow in light and truth.</a:t>
            </a:r>
          </a:p>
          <a:p>
            <a:r>
              <a:rPr lang="en-GB" sz="2800">
                <a:latin typeface="Arial" panose="020B0604020202020204" pitchFamily="34" charset="0"/>
                <a:cs typeface="Arial" panose="020B0604020202020204" pitchFamily="34" charset="0"/>
              </a:rPr>
              <a:t>We ask this in Jesus’ name</a:t>
            </a:r>
            <a:r>
              <a:rPr lang="en-GB"/>
              <a:t>. </a:t>
            </a:r>
            <a:endParaRPr lang="en-GB" smtClean="0"/>
          </a:p>
          <a:p>
            <a:endParaRPr lang="en-GB" sz="2800">
              <a:latin typeface="Arial" panose="020B0604020202020204" pitchFamily="34" charset="0"/>
              <a:cs typeface="Arial" panose="020B0604020202020204" pitchFamily="34" charset="0"/>
            </a:endParaRPr>
          </a:p>
          <a:p>
            <a:r>
              <a:rPr lang="en-GB" sz="2800" b="1" smtClean="0">
                <a:latin typeface="Arial" panose="020B0604020202020204" pitchFamily="34" charset="0"/>
                <a:cs typeface="Arial" panose="020B0604020202020204" pitchFamily="34" charset="0"/>
              </a:rPr>
              <a:t>Amen</a:t>
            </a:r>
            <a:r>
              <a:rPr lang="en-GB" sz="2800" b="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5906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807814" y="897267"/>
            <a:ext cx="4283094" cy="584775"/>
          </a:xfrm>
          <a:prstGeom prst="rect">
            <a:avLst/>
          </a:prstGeom>
          <a:noFill/>
        </p:spPr>
        <p:txBody>
          <a:bodyPr wrap="square" rtlCol="0">
            <a:spAutoFit/>
          </a:bodyPr>
          <a:lstStyle/>
          <a:p>
            <a:r>
              <a:rPr lang="en-GB" sz="3200" b="1">
                <a:solidFill>
                  <a:srgbClr val="8F4899"/>
                </a:solidFill>
                <a:latin typeface="Arial Black" panose="020B0A04020102020204" pitchFamily="34" charset="0"/>
                <a:cs typeface="Arial" panose="020B0604020202020204" pitchFamily="34" charset="0"/>
              </a:rPr>
              <a:t>Gathering Prayer</a:t>
            </a:r>
            <a:endParaRPr lang="en-GB" sz="3200" b="1" dirty="0">
              <a:solidFill>
                <a:srgbClr val="8F4899"/>
              </a:solidFill>
              <a:latin typeface="Arial Black" panose="020B0A04020102020204" pitchFamily="34" charset="0"/>
              <a:cs typeface="Arial" panose="020B0604020202020204" pitchFamily="34" charset="0"/>
            </a:endParaRPr>
          </a:p>
        </p:txBody>
      </p:sp>
      <p:sp>
        <p:nvSpPr>
          <p:cNvPr id="11" name="TextBox 10"/>
          <p:cNvSpPr txBox="1"/>
          <p:nvPr/>
        </p:nvSpPr>
        <p:spPr>
          <a:xfrm>
            <a:off x="807814" y="2009865"/>
            <a:ext cx="7822380" cy="3539430"/>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Gracious and loving God, help us to welcome you into our hearts, and to listen to your voice. Fill our hearts with your love and compassion and open our minds that we may recognise the needs of this world. We ask this in the name </a:t>
            </a:r>
          </a:p>
          <a:p>
            <a:r>
              <a:rPr lang="en-GB" sz="2800">
                <a:latin typeface="Arial" panose="020B0604020202020204" pitchFamily="34" charset="0"/>
                <a:cs typeface="Arial" panose="020B0604020202020204" pitchFamily="34" charset="0"/>
              </a:rPr>
              <a:t>of Jesus. </a:t>
            </a:r>
            <a:endParaRPr lang="en-GB" sz="2800" smtClean="0">
              <a:latin typeface="Arial" panose="020B0604020202020204" pitchFamily="34" charset="0"/>
              <a:cs typeface="Arial" panose="020B0604020202020204" pitchFamily="34" charset="0"/>
            </a:endParaRPr>
          </a:p>
          <a:p>
            <a:endParaRPr lang="en-GB" sz="2800" b="1">
              <a:latin typeface="Arial" panose="020B0604020202020204" pitchFamily="34" charset="0"/>
              <a:cs typeface="Arial" panose="020B0604020202020204" pitchFamily="34" charset="0"/>
            </a:endParaRPr>
          </a:p>
          <a:p>
            <a:r>
              <a:rPr lang="en-GB" sz="2800" b="1" smtClean="0">
                <a:latin typeface="Arial" panose="020B0604020202020204" pitchFamily="34" charset="0"/>
                <a:cs typeface="Arial" panose="020B0604020202020204" pitchFamily="34" charset="0"/>
              </a:rPr>
              <a:t>Amen</a:t>
            </a:r>
            <a:r>
              <a:rPr lang="en-GB" sz="2800" b="1">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5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0781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Teach me to dance (</a:t>
            </a:r>
            <a:r>
              <a:rPr lang="en-GB" sz="3200" b="1" i="1">
                <a:solidFill>
                  <a:srgbClr val="D07CB0"/>
                </a:solidFill>
                <a:latin typeface="Arial" panose="020B0604020202020204" pitchFamily="34" charset="0"/>
                <a:cs typeface="Arial" panose="020B0604020202020204" pitchFamily="34" charset="0"/>
              </a:rPr>
              <a:t>StF</a:t>
            </a:r>
            <a:r>
              <a:rPr lang="en-GB" sz="3200" b="1">
                <a:solidFill>
                  <a:srgbClr val="D07CB0"/>
                </a:solidFill>
                <a:latin typeface="Arial" panose="020B0604020202020204" pitchFamily="34" charset="0"/>
                <a:cs typeface="Arial" panose="020B0604020202020204" pitchFamily="34" charset="0"/>
              </a:rPr>
              <a:t> 477)</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807814" y="1905362"/>
            <a:ext cx="9311546" cy="3970318"/>
          </a:xfrm>
          <a:prstGeom prst="rect">
            <a:avLst/>
          </a:prstGeom>
          <a:noFill/>
        </p:spPr>
        <p:txBody>
          <a:bodyPr wrap="square" rtlCol="0">
            <a:spAutoFit/>
          </a:bodyPr>
          <a:lstStyle/>
          <a:p>
            <a:r>
              <a:rPr lang="en-GB" sz="2800" i="1">
                <a:latin typeface="Arial" panose="020B0604020202020204" pitchFamily="34" charset="0"/>
                <a:cs typeface="Arial" panose="020B0604020202020204" pitchFamily="34" charset="0"/>
              </a:rPr>
              <a:t>Teach me to dance to the beat of your heart</a:t>
            </a:r>
          </a:p>
          <a:p>
            <a:r>
              <a:rPr lang="en-GB" sz="2800" i="1">
                <a:latin typeface="Arial" panose="020B0604020202020204" pitchFamily="34" charset="0"/>
                <a:cs typeface="Arial" panose="020B0604020202020204" pitchFamily="34" charset="0"/>
              </a:rPr>
              <a:t>Teach me to move in the power of your Spirit</a:t>
            </a:r>
          </a:p>
          <a:p>
            <a:r>
              <a:rPr lang="en-GB" sz="2800" i="1">
                <a:latin typeface="Arial" panose="020B0604020202020204" pitchFamily="34" charset="0"/>
                <a:cs typeface="Arial" panose="020B0604020202020204" pitchFamily="34" charset="0"/>
              </a:rPr>
              <a:t>Teach me to walk in the light of your presence</a:t>
            </a:r>
          </a:p>
          <a:p>
            <a:r>
              <a:rPr lang="en-GB" sz="2800" i="1">
                <a:latin typeface="Arial" panose="020B0604020202020204" pitchFamily="34" charset="0"/>
                <a:cs typeface="Arial" panose="020B0604020202020204" pitchFamily="34" charset="0"/>
              </a:rPr>
              <a:t>Teach me to dance to the beat of your heart</a:t>
            </a:r>
          </a:p>
          <a:p>
            <a:endParaRPr lang="en-GB" sz="2800" i="1">
              <a:latin typeface="Arial" panose="020B0604020202020204" pitchFamily="34" charset="0"/>
              <a:cs typeface="Arial" panose="020B0604020202020204" pitchFamily="34" charset="0"/>
            </a:endParaRPr>
          </a:p>
          <a:p>
            <a:r>
              <a:rPr lang="en-GB" sz="2800" i="1">
                <a:latin typeface="Arial" panose="020B0604020202020204" pitchFamily="34" charset="0"/>
                <a:cs typeface="Arial" panose="020B0604020202020204" pitchFamily="34" charset="0"/>
              </a:rPr>
              <a:t>Teach me to love with your heart of compassion</a:t>
            </a:r>
          </a:p>
          <a:p>
            <a:r>
              <a:rPr lang="en-GB" sz="2800" i="1">
                <a:latin typeface="Arial" panose="020B0604020202020204" pitchFamily="34" charset="0"/>
                <a:cs typeface="Arial" panose="020B0604020202020204" pitchFamily="34" charset="0"/>
              </a:rPr>
              <a:t>Teach me to trust in the word of your promise</a:t>
            </a:r>
          </a:p>
          <a:p>
            <a:r>
              <a:rPr lang="en-GB" sz="2800" i="1">
                <a:latin typeface="Arial" panose="020B0604020202020204" pitchFamily="34" charset="0"/>
                <a:cs typeface="Arial" panose="020B0604020202020204" pitchFamily="34" charset="0"/>
              </a:rPr>
              <a:t>Teach me to hope in the day of your coming</a:t>
            </a:r>
          </a:p>
          <a:p>
            <a:r>
              <a:rPr lang="en-GB" sz="2800" i="1">
                <a:latin typeface="Arial" panose="020B0604020202020204" pitchFamily="34" charset="0"/>
                <a:cs typeface="Arial" panose="020B0604020202020204" pitchFamily="34" charset="0"/>
              </a:rPr>
              <a:t>Teach me to dance to the beat of your heart</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0781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Teach me to </a:t>
            </a:r>
            <a:r>
              <a:rPr lang="en-GB" sz="3200" b="1" smtClean="0">
                <a:solidFill>
                  <a:srgbClr val="D07CB0"/>
                </a:solidFill>
                <a:latin typeface="Arial" panose="020B0604020202020204" pitchFamily="34" charset="0"/>
                <a:cs typeface="Arial" panose="020B0604020202020204" pitchFamily="34" charset="0"/>
              </a:rPr>
              <a:t>dance</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807814" y="1905362"/>
            <a:ext cx="9311546" cy="3108543"/>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You wrote the rhythm of </a:t>
            </a:r>
            <a:r>
              <a:rPr lang="en-GB" sz="2800" smtClean="0">
                <a:latin typeface="Arial" panose="020B0604020202020204" pitchFamily="34" charset="0"/>
                <a:cs typeface="Arial" panose="020B0604020202020204" pitchFamily="34" charset="0"/>
              </a:rPr>
              <a:t>life,</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created </a:t>
            </a:r>
            <a:r>
              <a:rPr lang="en-GB" sz="2800">
                <a:latin typeface="Arial" panose="020B0604020202020204" pitchFamily="34" charset="0"/>
                <a:cs typeface="Arial" panose="020B0604020202020204" pitchFamily="34" charset="0"/>
              </a:rPr>
              <a:t>heaven and </a:t>
            </a:r>
            <a:r>
              <a:rPr lang="en-GB" sz="2800" smtClean="0">
                <a:latin typeface="Arial" panose="020B0604020202020204" pitchFamily="34" charset="0"/>
                <a:cs typeface="Arial" panose="020B0604020202020204" pitchFamily="34" charset="0"/>
              </a:rPr>
              <a:t>earth;</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In You is joy without </a:t>
            </a:r>
            <a:r>
              <a:rPr lang="en-GB" sz="2800" smtClean="0">
                <a:latin typeface="Arial" panose="020B0604020202020204" pitchFamily="34" charset="0"/>
                <a:cs typeface="Arial" panose="020B0604020202020204" pitchFamily="34" charset="0"/>
              </a:rPr>
              <a:t>measure.</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So, like a child in your </a:t>
            </a:r>
            <a:r>
              <a:rPr lang="en-GB" sz="2800" smtClean="0">
                <a:latin typeface="Arial" panose="020B0604020202020204" pitchFamily="34" charset="0"/>
                <a:cs typeface="Arial" panose="020B0604020202020204" pitchFamily="34" charset="0"/>
              </a:rPr>
              <a:t>sight,</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I dance to see your </a:t>
            </a:r>
            <a:r>
              <a:rPr lang="en-GB" sz="2800" smtClean="0">
                <a:latin typeface="Arial" panose="020B0604020202020204" pitchFamily="34" charset="0"/>
                <a:cs typeface="Arial" panose="020B0604020202020204" pitchFamily="34" charset="0"/>
              </a:rPr>
              <a:t>delight,</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for </a:t>
            </a:r>
            <a:r>
              <a:rPr lang="en-GB" sz="2800">
                <a:latin typeface="Arial" panose="020B0604020202020204" pitchFamily="34" charset="0"/>
                <a:cs typeface="Arial" panose="020B0604020202020204" pitchFamily="34" charset="0"/>
              </a:rPr>
              <a:t>I was made for your </a:t>
            </a:r>
            <a:r>
              <a:rPr lang="en-GB" sz="2800" smtClean="0">
                <a:latin typeface="Arial" panose="020B0604020202020204" pitchFamily="34" charset="0"/>
                <a:cs typeface="Arial" panose="020B0604020202020204" pitchFamily="34" charset="0"/>
              </a:rPr>
              <a:t>pleasure,</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p</a:t>
            </a:r>
            <a:r>
              <a:rPr lang="en-GB" sz="2800" smtClean="0">
                <a:latin typeface="Arial" panose="020B0604020202020204" pitchFamily="34" charset="0"/>
                <a:cs typeface="Arial" panose="020B0604020202020204" pitchFamily="34" charset="0"/>
              </a:rPr>
              <a:t>leasure.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45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07814" y="771948"/>
            <a:ext cx="7125695" cy="584775"/>
          </a:xfrm>
          <a:prstGeom prst="rect">
            <a:avLst/>
          </a:prstGeom>
          <a:noFill/>
        </p:spPr>
        <p:txBody>
          <a:bodyPr wrap="square" rtlCol="0">
            <a:spAutoFit/>
          </a:bodyPr>
          <a:lstStyle/>
          <a:p>
            <a:r>
              <a:rPr lang="en-GB" sz="3200" b="1">
                <a:solidFill>
                  <a:srgbClr val="D07CB0"/>
                </a:solidFill>
                <a:latin typeface="Arial" panose="020B0604020202020204" pitchFamily="34" charset="0"/>
                <a:cs typeface="Arial" panose="020B0604020202020204" pitchFamily="34" charset="0"/>
              </a:rPr>
              <a:t>Teach me to </a:t>
            </a:r>
            <a:r>
              <a:rPr lang="en-GB" sz="3200" b="1" smtClean="0">
                <a:solidFill>
                  <a:srgbClr val="D07CB0"/>
                </a:solidFill>
                <a:latin typeface="Arial" panose="020B0604020202020204" pitchFamily="34" charset="0"/>
                <a:cs typeface="Arial" panose="020B0604020202020204" pitchFamily="34" charset="0"/>
              </a:rPr>
              <a:t>dance</a:t>
            </a:r>
            <a:endParaRPr lang="en-GB" sz="3200" b="1" dirty="0">
              <a:solidFill>
                <a:srgbClr val="D07CB0"/>
              </a:solidFill>
              <a:latin typeface="Arial" panose="020B0604020202020204" pitchFamily="34" charset="0"/>
              <a:cs typeface="Arial" panose="020B0604020202020204" pitchFamily="34" charset="0"/>
            </a:endParaRPr>
          </a:p>
        </p:txBody>
      </p:sp>
      <p:sp>
        <p:nvSpPr>
          <p:cNvPr id="7" name="TextBox 6"/>
          <p:cNvSpPr txBox="1"/>
          <p:nvPr/>
        </p:nvSpPr>
        <p:spPr>
          <a:xfrm>
            <a:off x="807814" y="1905362"/>
            <a:ext cx="9311546" cy="4278094"/>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Let all my movements express</a:t>
            </a:r>
          </a:p>
          <a:p>
            <a:r>
              <a:rPr lang="en-GB" sz="2800" smtClean="0">
                <a:latin typeface="Arial" panose="020B0604020202020204" pitchFamily="34" charset="0"/>
                <a:cs typeface="Arial" panose="020B0604020202020204" pitchFamily="34" charset="0"/>
              </a:rPr>
              <a:t>a </a:t>
            </a:r>
            <a:r>
              <a:rPr lang="en-GB" sz="2800">
                <a:latin typeface="Arial" panose="020B0604020202020204" pitchFamily="34" charset="0"/>
                <a:cs typeface="Arial" panose="020B0604020202020204" pitchFamily="34" charset="0"/>
              </a:rPr>
              <a:t>heart that loves to say ‘yes</a:t>
            </a:r>
            <a:r>
              <a:rPr lang="en-GB" sz="2800" smtClean="0">
                <a:latin typeface="Arial" panose="020B0604020202020204" pitchFamily="34" charset="0"/>
                <a:cs typeface="Arial" panose="020B0604020202020204" pitchFamily="34" charset="0"/>
              </a:rPr>
              <a:t>’,</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a </a:t>
            </a:r>
            <a:r>
              <a:rPr lang="en-GB" sz="2800">
                <a:latin typeface="Arial" panose="020B0604020202020204" pitchFamily="34" charset="0"/>
                <a:cs typeface="Arial" panose="020B0604020202020204" pitchFamily="34" charset="0"/>
              </a:rPr>
              <a:t>will that leaps to obey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Let all my energy blaze</a:t>
            </a:r>
          </a:p>
          <a:p>
            <a:r>
              <a:rPr lang="en-GB" sz="2800" smtClean="0">
                <a:latin typeface="Arial" panose="020B0604020202020204" pitchFamily="34" charset="0"/>
                <a:cs typeface="Arial" panose="020B0604020202020204" pitchFamily="34" charset="0"/>
              </a:rPr>
              <a:t>to </a:t>
            </a:r>
            <a:r>
              <a:rPr lang="en-GB" sz="2800">
                <a:latin typeface="Arial" panose="020B0604020202020204" pitchFamily="34" charset="0"/>
                <a:cs typeface="Arial" panose="020B0604020202020204" pitchFamily="34" charset="0"/>
              </a:rPr>
              <a:t>see the joy in your </a:t>
            </a:r>
            <a:r>
              <a:rPr lang="en-GB" sz="2800" smtClean="0">
                <a:latin typeface="Arial" panose="020B0604020202020204" pitchFamily="34" charset="0"/>
                <a:cs typeface="Arial" panose="020B0604020202020204" pitchFamily="34" charset="0"/>
              </a:rPr>
              <a:t>face,</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let </a:t>
            </a:r>
            <a:r>
              <a:rPr lang="en-GB" sz="2800">
                <a:latin typeface="Arial" panose="020B0604020202020204" pitchFamily="34" charset="0"/>
                <a:cs typeface="Arial" panose="020B0604020202020204" pitchFamily="34" charset="0"/>
              </a:rPr>
              <a:t>my whole being praise </a:t>
            </a:r>
            <a:r>
              <a:rPr lang="en-GB" sz="2800" smtClean="0">
                <a:latin typeface="Arial" panose="020B0604020202020204" pitchFamily="34" charset="0"/>
                <a:cs typeface="Arial" panose="020B0604020202020204" pitchFamily="34" charset="0"/>
              </a:rPr>
              <a:t>you,</a:t>
            </a:r>
            <a:endParaRPr lang="en-GB" sz="2800">
              <a:latin typeface="Arial" panose="020B0604020202020204" pitchFamily="34" charset="0"/>
              <a:cs typeface="Arial" panose="020B0604020202020204" pitchFamily="34" charset="0"/>
            </a:endParaRPr>
          </a:p>
          <a:p>
            <a:r>
              <a:rPr lang="en-GB" sz="2800" smtClean="0">
                <a:latin typeface="Arial" panose="020B0604020202020204" pitchFamily="34" charset="0"/>
                <a:cs typeface="Arial" panose="020B0604020202020204" pitchFamily="34" charset="0"/>
              </a:rPr>
              <a:t>praise you. </a:t>
            </a:r>
            <a:endParaRPr lang="en-GB" sz="280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Graham Kendrick and Steve Thompson</a:t>
            </a:r>
          </a:p>
          <a:p>
            <a:r>
              <a:rPr lang="en-GB" sz="1600">
                <a:latin typeface="Arial" panose="020B0604020202020204" pitchFamily="34" charset="0"/>
                <a:cs typeface="Arial" panose="020B0604020202020204" pitchFamily="34" charset="0"/>
              </a:rPr>
              <a:t>Copyright © 1993 Make Way Music, </a:t>
            </a:r>
          </a:p>
          <a:p>
            <a:r>
              <a:rPr lang="en-GB" sz="1600" smtClean="0">
                <a:latin typeface="Arial" panose="020B0604020202020204" pitchFamily="34" charset="0"/>
                <a:cs typeface="Arial" panose="020B0604020202020204" pitchFamily="34" charset="0"/>
              </a:rPr>
              <a:t>grahamkendrick.co.uk</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594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3023</Words>
  <Application>Microsoft Office PowerPoint</Application>
  <PresentationFormat>Widescreen</PresentationFormat>
  <Paragraphs>352</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Black</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Methodist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Morris</dc:creator>
  <cp:lastModifiedBy>Rebecca Goldsmith</cp:lastModifiedBy>
  <cp:revision>24</cp:revision>
  <dcterms:created xsi:type="dcterms:W3CDTF">2024-11-25T14:40:34Z</dcterms:created>
  <dcterms:modified xsi:type="dcterms:W3CDTF">2024-12-16T13:37:09Z</dcterms:modified>
</cp:coreProperties>
</file>